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3"/>
  </p:notesMasterIdLst>
  <p:sldIdLst>
    <p:sldId id="256" r:id="rId2"/>
    <p:sldId id="269" r:id="rId3"/>
    <p:sldId id="271" r:id="rId4"/>
    <p:sldId id="257" r:id="rId5"/>
    <p:sldId id="258" r:id="rId6"/>
    <p:sldId id="259" r:id="rId7"/>
    <p:sldId id="260" r:id="rId8"/>
    <p:sldId id="261" r:id="rId9"/>
    <p:sldId id="262" r:id="rId10"/>
    <p:sldId id="263" r:id="rId11"/>
    <p:sldId id="264" r:id="rId12"/>
    <p:sldId id="272" r:id="rId13"/>
    <p:sldId id="273" r:id="rId14"/>
    <p:sldId id="274" r:id="rId15"/>
    <p:sldId id="275" r:id="rId16"/>
    <p:sldId id="276" r:id="rId17"/>
    <p:sldId id="277" r:id="rId18"/>
    <p:sldId id="278" r:id="rId19"/>
    <p:sldId id="265" r:id="rId20"/>
    <p:sldId id="266"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75" autoAdjust="0"/>
    <p:restoredTop sz="94660"/>
  </p:normalViewPr>
  <p:slideViewPr>
    <p:cSldViewPr>
      <p:cViewPr varScale="1">
        <p:scale>
          <a:sx n="66" d="100"/>
          <a:sy n="66" d="100"/>
        </p:scale>
        <p:origin x="-91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pieChart>
        <c:varyColors val="1"/>
        <c:ser>
          <c:idx val="0"/>
          <c:order val="0"/>
          <c:dLbls>
            <c:dLbl>
              <c:idx val="5"/>
              <c:layout/>
              <c:tx>
                <c:rich>
                  <a:bodyPr/>
                  <a:lstStyle/>
                  <a:p>
                    <a:r>
                      <a:rPr lang="en-US" sz="1400" b="1" dirty="0"/>
                      <a:t>S</a:t>
                    </a:r>
                    <a:r>
                      <a:rPr lang="en-US" sz="1400" dirty="0"/>
                      <a:t>tudying
18%</a:t>
                    </a:r>
                  </a:p>
                </c:rich>
              </c:tx>
              <c:showCatName val="1"/>
              <c:showPercent val="1"/>
            </c:dLbl>
            <c:dLbl>
              <c:idx val="6"/>
              <c:layout/>
              <c:tx>
                <c:rich>
                  <a:bodyPr/>
                  <a:lstStyle/>
                  <a:p>
                    <a:r>
                      <a:rPr lang="en-US" sz="1400" b="1" dirty="0"/>
                      <a:t>G</a:t>
                    </a:r>
                    <a:r>
                      <a:rPr lang="en-US" sz="1400" dirty="0"/>
                      <a:t>etting Ready
6%</a:t>
                    </a:r>
                  </a:p>
                </c:rich>
              </c:tx>
              <c:showCatName val="1"/>
              <c:showPercent val="1"/>
            </c:dLbl>
            <c:txPr>
              <a:bodyPr/>
              <a:lstStyle/>
              <a:p>
                <a:pPr>
                  <a:defRPr sz="1400" b="1"/>
                </a:pPr>
                <a:endParaRPr lang="en-US"/>
              </a:p>
            </c:txPr>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Sheet1!$B$1:$B$7</c:f>
              <c:numCache>
                <c:formatCode>General</c:formatCode>
                <c:ptCount val="7"/>
                <c:pt idx="0">
                  <c:v>9.5</c:v>
                </c:pt>
                <c:pt idx="1">
                  <c:v>1.25</c:v>
                </c:pt>
                <c:pt idx="2">
                  <c:v>6</c:v>
                </c:pt>
                <c:pt idx="3">
                  <c:v>0</c:v>
                </c:pt>
                <c:pt idx="4">
                  <c:v>2</c:v>
                </c:pt>
                <c:pt idx="5">
                  <c:v>4.5</c:v>
                </c:pt>
                <c:pt idx="6">
                  <c:v>1.5</c:v>
                </c:pt>
              </c:numCache>
            </c:numRef>
          </c:val>
        </c:ser>
        <c:ser>
          <c:idx val="1"/>
          <c:order val="1"/>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Sheet1!$C$1:$C$7</c:f>
              <c:numCache>
                <c:formatCode>General</c:formatCode>
                <c:ptCount val="7"/>
                <c:pt idx="0">
                  <c:v>10.75</c:v>
                </c:pt>
                <c:pt idx="1">
                  <c:v>4.5</c:v>
                </c:pt>
                <c:pt idx="2">
                  <c:v>4.95</c:v>
                </c:pt>
                <c:pt idx="3">
                  <c:v>0</c:v>
                </c:pt>
                <c:pt idx="4">
                  <c:v>1.5</c:v>
                </c:pt>
                <c:pt idx="5">
                  <c:v>1.5</c:v>
                </c:pt>
                <c:pt idx="6">
                  <c:v>0.70000000000000051</c:v>
                </c:pt>
              </c:numCache>
            </c:numRef>
          </c:val>
        </c:ser>
        <c:ser>
          <c:idx val="2"/>
          <c:order val="2"/>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Sheet1!$D$1:$D$7</c:f>
              <c:numCache>
                <c:formatCode>General</c:formatCode>
                <c:ptCount val="7"/>
                <c:pt idx="0">
                  <c:v>9</c:v>
                </c:pt>
                <c:pt idx="1">
                  <c:v>3.75</c:v>
                </c:pt>
                <c:pt idx="2">
                  <c:v>2.25</c:v>
                </c:pt>
                <c:pt idx="3">
                  <c:v>3.05</c:v>
                </c:pt>
                <c:pt idx="4">
                  <c:v>0.75000000000000056</c:v>
                </c:pt>
                <c:pt idx="5">
                  <c:v>3.65</c:v>
                </c:pt>
                <c:pt idx="6">
                  <c:v>0.5</c:v>
                </c:pt>
              </c:numCache>
            </c:numRef>
          </c:val>
        </c:ser>
        <c:ser>
          <c:idx val="3"/>
          <c:order val="3"/>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Sheet1!$E$1:$E$7</c:f>
              <c:numCache>
                <c:formatCode>General</c:formatCode>
                <c:ptCount val="7"/>
                <c:pt idx="0">
                  <c:v>8.75</c:v>
                </c:pt>
                <c:pt idx="1">
                  <c:v>2.75</c:v>
                </c:pt>
                <c:pt idx="2">
                  <c:v>3.25</c:v>
                </c:pt>
                <c:pt idx="3">
                  <c:v>0</c:v>
                </c:pt>
                <c:pt idx="4">
                  <c:v>1.35</c:v>
                </c:pt>
                <c:pt idx="5">
                  <c:v>0.8</c:v>
                </c:pt>
                <c:pt idx="6">
                  <c:v>0.60000000000000053</c:v>
                </c:pt>
              </c:numCache>
            </c:numRef>
          </c:val>
        </c:ser>
        <c:ser>
          <c:idx val="4"/>
          <c:order val="4"/>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Sheet1!$F$1:$F$7</c:f>
              <c:numCache>
                <c:formatCode>General</c:formatCode>
                <c:ptCount val="7"/>
              </c:numCache>
            </c:numRef>
          </c:val>
        </c:ser>
        <c:dLbls>
          <c:showCatName val="1"/>
          <c:showPercent val="1"/>
        </c:dLbls>
        <c:firstSliceAng val="0"/>
      </c:pie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6"/>
  <c:chart>
    <c:autoTitleDeleted val="1"/>
    <c:plotArea>
      <c:layout/>
      <c:pieChart>
        <c:varyColors val="1"/>
        <c:ser>
          <c:idx val="0"/>
          <c:order val="0"/>
          <c:dLbls>
            <c:txPr>
              <a:bodyPr/>
              <a:lstStyle/>
              <a:p>
                <a:pPr>
                  <a:defRPr sz="1400" b="1"/>
                </a:pPr>
                <a:endParaRPr lang="en-US"/>
              </a:p>
            </c:txPr>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Sheet1!$B$1:$B$7</c:f>
              <c:numCache>
                <c:formatCode>General</c:formatCode>
                <c:ptCount val="7"/>
                <c:pt idx="0">
                  <c:v>9.5</c:v>
                </c:pt>
                <c:pt idx="1">
                  <c:v>1.25</c:v>
                </c:pt>
                <c:pt idx="2">
                  <c:v>6</c:v>
                </c:pt>
                <c:pt idx="3">
                  <c:v>0</c:v>
                </c:pt>
                <c:pt idx="4">
                  <c:v>2</c:v>
                </c:pt>
                <c:pt idx="5">
                  <c:v>4.5</c:v>
                </c:pt>
                <c:pt idx="6">
                  <c:v>1.5</c:v>
                </c:pt>
              </c:numCache>
            </c:numRef>
          </c:val>
        </c:ser>
        <c:ser>
          <c:idx val="1"/>
          <c:order val="1"/>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Sheet1!$C$1:$C$7</c:f>
              <c:numCache>
                <c:formatCode>General</c:formatCode>
                <c:ptCount val="7"/>
                <c:pt idx="0">
                  <c:v>10.75</c:v>
                </c:pt>
                <c:pt idx="1">
                  <c:v>4.5</c:v>
                </c:pt>
                <c:pt idx="2">
                  <c:v>4.95</c:v>
                </c:pt>
                <c:pt idx="3">
                  <c:v>0</c:v>
                </c:pt>
                <c:pt idx="4">
                  <c:v>1.5</c:v>
                </c:pt>
                <c:pt idx="5">
                  <c:v>1.5</c:v>
                </c:pt>
                <c:pt idx="6">
                  <c:v>0.70000000000000051</c:v>
                </c:pt>
              </c:numCache>
            </c:numRef>
          </c:val>
        </c:ser>
        <c:ser>
          <c:idx val="2"/>
          <c:order val="2"/>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Sheet1!$D$1:$D$7</c:f>
              <c:numCache>
                <c:formatCode>General</c:formatCode>
                <c:ptCount val="7"/>
                <c:pt idx="0">
                  <c:v>9</c:v>
                </c:pt>
                <c:pt idx="1">
                  <c:v>3.75</c:v>
                </c:pt>
                <c:pt idx="2">
                  <c:v>2.25</c:v>
                </c:pt>
                <c:pt idx="3">
                  <c:v>3.05</c:v>
                </c:pt>
                <c:pt idx="4">
                  <c:v>0.75000000000000056</c:v>
                </c:pt>
                <c:pt idx="5">
                  <c:v>3.65</c:v>
                </c:pt>
                <c:pt idx="6">
                  <c:v>0.5</c:v>
                </c:pt>
              </c:numCache>
            </c:numRef>
          </c:val>
        </c:ser>
        <c:ser>
          <c:idx val="3"/>
          <c:order val="3"/>
          <c:dLbls>
            <c:showCatName val="1"/>
            <c:showPercent val="1"/>
            <c:showLeaderLines val="1"/>
          </c:dLbls>
          <c:cat>
            <c:strRef>
              <c:f>Sheet1!$A$1:$A$7</c:f>
              <c:strCache>
                <c:ptCount val="7"/>
                <c:pt idx="0">
                  <c:v>Sleep</c:v>
                </c:pt>
                <c:pt idx="1">
                  <c:v>Class</c:v>
                </c:pt>
                <c:pt idx="2">
                  <c:v>Friends</c:v>
                </c:pt>
                <c:pt idx="3">
                  <c:v>Clubs</c:v>
                </c:pt>
                <c:pt idx="4">
                  <c:v>Eating</c:v>
                </c:pt>
                <c:pt idx="5">
                  <c:v>Studying</c:v>
                </c:pt>
                <c:pt idx="6">
                  <c:v>Getting Ready</c:v>
                </c:pt>
              </c:strCache>
            </c:strRef>
          </c:cat>
          <c:val>
            <c:numRef>
              <c:f>Sheet1!$E$1:$E$7</c:f>
              <c:numCache>
                <c:formatCode>General</c:formatCode>
                <c:ptCount val="7"/>
                <c:pt idx="0">
                  <c:v>8.75</c:v>
                </c:pt>
                <c:pt idx="1">
                  <c:v>2.75</c:v>
                </c:pt>
                <c:pt idx="2">
                  <c:v>3.25</c:v>
                </c:pt>
                <c:pt idx="3">
                  <c:v>0</c:v>
                </c:pt>
                <c:pt idx="4">
                  <c:v>1.35</c:v>
                </c:pt>
                <c:pt idx="5">
                  <c:v>0.8</c:v>
                </c:pt>
                <c:pt idx="6">
                  <c:v>0.60000000000000053</c:v>
                </c:pt>
              </c:numCache>
            </c:numRef>
          </c:val>
        </c:ser>
        <c:dLbls>
          <c:showCatName val="1"/>
          <c:showPercent val="1"/>
        </c:dLbls>
        <c:firstSliceAng val="0"/>
      </c:pieChart>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D5C891-41CC-4449-903B-2DEEE5100254}" type="datetimeFigureOut">
              <a:rPr lang="en-US" smtClean="0"/>
              <a:pPr/>
              <a:t>10/5/2011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266A55-8F1A-4C59-943A-302E665DF33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9BD6CC3-2130-493A-A225-AD40103254D7}" type="datetimeFigureOut">
              <a:rPr lang="en-US" smtClean="0"/>
              <a:pPr/>
              <a:t>10/5/2011</a:t>
            </a:fld>
            <a:endParaRPr lang="en-US" dirty="0"/>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65B05972-0786-4DDD-9584-E0C2053E43A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BD6CC3-2130-493A-A225-AD40103254D7}" type="datetimeFigureOut">
              <a:rPr lang="en-US" smtClean="0"/>
              <a:pPr/>
              <a:t>10/5/2011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5B05972-0786-4DDD-9584-E0C2053E43A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C9BD6CC3-2130-493A-A225-AD40103254D7}" type="datetimeFigureOut">
              <a:rPr lang="en-US" smtClean="0"/>
              <a:pPr/>
              <a:t>10/5/2011</a:t>
            </a:fld>
            <a:endParaRPr lang="en-US" dirty="0"/>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dirty="0"/>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65B05972-0786-4DDD-9584-E0C2053E43A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BD6CC3-2130-493A-A225-AD40103254D7}" type="datetimeFigureOut">
              <a:rPr lang="en-US" smtClean="0"/>
              <a:pPr/>
              <a:t>10/5/2011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5B05972-0786-4DDD-9584-E0C2053E43A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9BD6CC3-2130-493A-A225-AD40103254D7}" type="datetimeFigureOut">
              <a:rPr lang="en-US" smtClean="0"/>
              <a:pPr/>
              <a:t>10/5/2011</a:t>
            </a:fld>
            <a:endParaRPr lang="en-US" dirty="0"/>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6733952" y="6555112"/>
            <a:ext cx="588336" cy="228600"/>
          </a:xfrm>
        </p:spPr>
        <p:txBody>
          <a:bodyPr/>
          <a:lstStyle>
            <a:extLst/>
          </a:lstStyle>
          <a:p>
            <a:fld id="{65B05972-0786-4DDD-9584-E0C2053E43A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9BD6CC3-2130-493A-A225-AD40103254D7}" type="datetimeFigureOut">
              <a:rPr lang="en-US" smtClean="0"/>
              <a:pPr/>
              <a:t>10/5/2011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5B05972-0786-4DDD-9584-E0C2053E43A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9BD6CC3-2130-493A-A225-AD40103254D7}" type="datetimeFigureOut">
              <a:rPr lang="en-US" smtClean="0"/>
              <a:pPr/>
              <a:t>10/5/2011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65B05972-0786-4DDD-9584-E0C2053E43A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9BD6CC3-2130-493A-A225-AD40103254D7}" type="datetimeFigureOut">
              <a:rPr lang="en-US" smtClean="0"/>
              <a:pPr/>
              <a:t>10/5/2011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65B05972-0786-4DDD-9584-E0C2053E43A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C9BD6CC3-2130-493A-A225-AD40103254D7}" type="datetimeFigureOut">
              <a:rPr lang="en-US" smtClean="0"/>
              <a:pPr/>
              <a:t>10/5/2011</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65B05972-0786-4DDD-9584-E0C2053E43A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9BD6CC3-2130-493A-A225-AD40103254D7}" type="datetimeFigureOut">
              <a:rPr lang="en-US" smtClean="0"/>
              <a:pPr/>
              <a:t>10/5/2011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5B05972-0786-4DDD-9584-E0C2053E43A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C9BD6CC3-2130-493A-A225-AD40103254D7}" type="datetimeFigureOut">
              <a:rPr lang="en-US" smtClean="0"/>
              <a:pPr/>
              <a:t>10/5/2011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5B05972-0786-4DDD-9584-E0C2053E43A7}" type="slidenum">
              <a:rPr lang="en-US" smtClean="0"/>
              <a:pPr/>
              <a:t>‹#›</a:t>
            </a:fld>
            <a:endParaRPr lang="en-US" dirty="0"/>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9BD6CC3-2130-493A-A225-AD40103254D7}" type="datetimeFigureOut">
              <a:rPr lang="en-US" smtClean="0"/>
              <a:pPr/>
              <a:t>10/5/2011</a:t>
            </a:fld>
            <a:endParaRPr lang="en-US" dirty="0"/>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5B05972-0786-4DDD-9584-E0C2053E43A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381000"/>
            <a:ext cx="5029518" cy="1754326"/>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Which College is </a:t>
            </a:r>
          </a:p>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Right for You?</a:t>
            </a:r>
            <a:endPar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1026" name="Picture 2" descr="West-Village-Commons-280"/>
          <p:cNvPicPr>
            <a:picLocks noChangeAspect="1" noChangeArrowheads="1"/>
          </p:cNvPicPr>
          <p:nvPr/>
        </p:nvPicPr>
        <p:blipFill>
          <a:blip r:embed="rId2" cstate="print"/>
          <a:srcRect r="7692"/>
          <a:stretch>
            <a:fillRect/>
          </a:stretch>
        </p:blipFill>
        <p:spPr bwMode="auto">
          <a:xfrm rot="723877">
            <a:off x="3684791" y="3927741"/>
            <a:ext cx="2797729" cy="2014105"/>
          </a:xfrm>
          <a:prstGeom prst="rect">
            <a:avLst/>
          </a:prstGeom>
          <a:noFill/>
          <a:ln w="9525" algn="in">
            <a:noFill/>
            <a:miter lim="800000"/>
            <a:headEnd/>
            <a:tailEnd/>
          </a:ln>
          <a:effectLst/>
        </p:spPr>
      </p:pic>
      <p:pic>
        <p:nvPicPr>
          <p:cNvPr id="1027" name="Picture 3" descr="DSCN0369"/>
          <p:cNvPicPr>
            <a:picLocks noChangeAspect="1" noChangeArrowheads="1"/>
          </p:cNvPicPr>
          <p:nvPr/>
        </p:nvPicPr>
        <p:blipFill>
          <a:blip r:embed="rId3" cstate="print"/>
          <a:srcRect/>
          <a:stretch>
            <a:fillRect/>
          </a:stretch>
        </p:blipFill>
        <p:spPr bwMode="auto">
          <a:xfrm rot="15660598" flipV="1">
            <a:off x="223075" y="2599783"/>
            <a:ext cx="3067980" cy="2300985"/>
          </a:xfrm>
          <a:prstGeom prst="rect">
            <a:avLst/>
          </a:prstGeom>
          <a:noFill/>
          <a:ln w="9525" algn="in">
            <a:noFill/>
            <a:miter lim="800000"/>
            <a:headEnd/>
            <a:tailEnd/>
          </a:ln>
          <a:effectLst/>
        </p:spPr>
      </p:pic>
      <p:pic>
        <p:nvPicPr>
          <p:cNvPr id="1028" name="Picture 4" descr="250px-Eberhardt_Hall_NJIT_jeh"/>
          <p:cNvPicPr>
            <a:picLocks noChangeAspect="1" noChangeArrowheads="1"/>
          </p:cNvPicPr>
          <p:nvPr/>
        </p:nvPicPr>
        <p:blipFill>
          <a:blip r:embed="rId4" cstate="print"/>
          <a:srcRect t="6352" r="5983"/>
          <a:stretch>
            <a:fillRect/>
          </a:stretch>
        </p:blipFill>
        <p:spPr bwMode="auto">
          <a:xfrm rot="890055">
            <a:off x="6527872" y="1672447"/>
            <a:ext cx="2074258" cy="2453208"/>
          </a:xfrm>
          <a:prstGeom prst="rect">
            <a:avLst/>
          </a:prstGeom>
          <a:noFill/>
          <a:ln w="9525" algn="in">
            <a:noFill/>
            <a:miter lim="800000"/>
            <a:headEnd/>
            <a:tailEnd/>
          </a:ln>
          <a:effectLst/>
        </p:spPr>
      </p:pic>
      <p:sp>
        <p:nvSpPr>
          <p:cNvPr id="7" name="TextBox 6"/>
          <p:cNvSpPr txBox="1"/>
          <p:nvPr/>
        </p:nvSpPr>
        <p:spPr>
          <a:xfrm rot="774547">
            <a:off x="6018985" y="4011004"/>
            <a:ext cx="2512959" cy="276999"/>
          </a:xfrm>
          <a:prstGeom prst="rect">
            <a:avLst/>
          </a:prstGeom>
          <a:noFill/>
        </p:spPr>
        <p:txBody>
          <a:bodyPr wrap="square" rtlCol="0">
            <a:spAutoFit/>
          </a:bodyPr>
          <a:lstStyle/>
          <a:p>
            <a:r>
              <a:rPr lang="en-US" sz="1200" b="1" dirty="0" smtClean="0"/>
              <a:t>New  Jersey Institute of Technology</a:t>
            </a:r>
            <a:endParaRPr lang="en-US" sz="1200" b="1" dirty="0"/>
          </a:p>
        </p:txBody>
      </p:sp>
      <p:sp>
        <p:nvSpPr>
          <p:cNvPr id="8" name="TextBox 7"/>
          <p:cNvSpPr txBox="1"/>
          <p:nvPr/>
        </p:nvSpPr>
        <p:spPr>
          <a:xfrm rot="728168">
            <a:off x="3896584" y="5964323"/>
            <a:ext cx="1676400" cy="276999"/>
          </a:xfrm>
          <a:prstGeom prst="rect">
            <a:avLst/>
          </a:prstGeom>
          <a:noFill/>
        </p:spPr>
        <p:txBody>
          <a:bodyPr wrap="square" rtlCol="0">
            <a:spAutoFit/>
          </a:bodyPr>
          <a:lstStyle/>
          <a:p>
            <a:r>
              <a:rPr lang="en-US" sz="1200" b="1" dirty="0" smtClean="0"/>
              <a:t>Towson University</a:t>
            </a:r>
            <a:endParaRPr lang="en-US" sz="1200" b="1" dirty="0"/>
          </a:p>
        </p:txBody>
      </p:sp>
      <p:sp>
        <p:nvSpPr>
          <p:cNvPr id="9" name="TextBox 8"/>
          <p:cNvSpPr txBox="1"/>
          <p:nvPr/>
        </p:nvSpPr>
        <p:spPr>
          <a:xfrm rot="21261741">
            <a:off x="1222617" y="5271219"/>
            <a:ext cx="1676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10" name="TextBox 9"/>
          <p:cNvSpPr txBox="1"/>
          <p:nvPr/>
        </p:nvSpPr>
        <p:spPr>
          <a:xfrm>
            <a:off x="6477000" y="6211669"/>
            <a:ext cx="2667000" cy="646331"/>
          </a:xfrm>
          <a:prstGeom prst="rect">
            <a:avLst/>
          </a:prstGeom>
          <a:noFill/>
        </p:spPr>
        <p:txBody>
          <a:bodyPr wrap="square" rtlCol="0">
            <a:spAutoFit/>
          </a:bodyPr>
          <a:lstStyle/>
          <a:p>
            <a:r>
              <a:rPr lang="en-US" sz="1200" b="1" dirty="0" smtClean="0"/>
              <a:t>Kathleen Steinberg</a:t>
            </a:r>
          </a:p>
          <a:p>
            <a:r>
              <a:rPr lang="en-US" sz="1200" b="1" dirty="0" smtClean="0"/>
              <a:t>Literature and Society 11:00 – 11:50</a:t>
            </a:r>
          </a:p>
          <a:p>
            <a:r>
              <a:rPr lang="en-US" sz="1200" b="1" dirty="0" smtClean="0"/>
              <a:t>Dr. Sherry</a:t>
            </a:r>
            <a:endParaRPr lang="en-US" sz="1200" b="1" dirty="0"/>
          </a:p>
        </p:txBody>
      </p:sp>
    </p:spTree>
  </p:cSld>
  <p:clrMapOvr>
    <a:masterClrMapping/>
  </p:clrMapOvr>
  <p:transition spd="slow" advClick="0" advTm="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20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fade">
                                      <p:cBhvr>
                                        <p:cTn id="13" dur="2000"/>
                                        <p:tgtEl>
                                          <p:spTgt spid="1027"/>
                                        </p:tgtEl>
                                      </p:cBhvr>
                                    </p:animEffect>
                                  </p:childTnLst>
                                </p:cTn>
                              </p:par>
                              <p:par>
                                <p:cTn id="14" presetID="10" presetClass="entr" presetSubtype="0" fill="hold" nodeType="with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2000"/>
                                        <p:tgtEl>
                                          <p:spTgt spid="1026"/>
                                        </p:tgtEl>
                                      </p:cBhvr>
                                    </p:animEffect>
                                  </p:childTnLst>
                                </p:cTn>
                              </p:par>
                              <p:par>
                                <p:cTn id="17" presetID="10" presetClass="entr" presetSubtype="0" fill="hold" nodeType="with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fade">
                                      <p:cBhvr>
                                        <p:cTn id="19" dur="2000"/>
                                        <p:tgtEl>
                                          <p:spTgt spid="1028"/>
                                        </p:tgtEl>
                                      </p:cBhvr>
                                    </p:animEffect>
                                  </p:childTnLst>
                                </p:cTn>
                              </p:par>
                              <p:par>
                                <p:cTn id="20" presetID="58" presetClass="entr" presetSubtype="0" ac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2000" fill="hold"/>
                                        <p:tgtEl>
                                          <p:spTgt spid="9"/>
                                        </p:tgtEl>
                                        <p:attrNameLst>
                                          <p:attrName>ppt_w</p:attrName>
                                        </p:attrNameLst>
                                      </p:cBhvr>
                                      <p:tavLst>
                                        <p:tav tm="0">
                                          <p:val>
                                            <p:strVal val="#ppt_w*2.5"/>
                                          </p:val>
                                        </p:tav>
                                        <p:tav tm="100000">
                                          <p:val>
                                            <p:strVal val="#ppt_w"/>
                                          </p:val>
                                        </p:tav>
                                      </p:tavLst>
                                    </p:anim>
                                    <p:anim calcmode="lin" valueType="num">
                                      <p:cBhvr>
                                        <p:cTn id="23" dur="2000" fill="hold"/>
                                        <p:tgtEl>
                                          <p:spTgt spid="9"/>
                                        </p:tgtEl>
                                        <p:attrNameLst>
                                          <p:attrName>ppt_h</p:attrName>
                                        </p:attrNameLst>
                                      </p:cBhvr>
                                      <p:tavLst>
                                        <p:tav tm="0">
                                          <p:val>
                                            <p:strVal val="#ppt_h*0.01"/>
                                          </p:val>
                                        </p:tav>
                                        <p:tav tm="100000">
                                          <p:val>
                                            <p:strVal val="#ppt_h"/>
                                          </p:val>
                                        </p:tav>
                                      </p:tavLst>
                                    </p:anim>
                                    <p:anim calcmode="lin" valueType="num">
                                      <p:cBhvr>
                                        <p:cTn id="24" dur="2000" fill="hold"/>
                                        <p:tgtEl>
                                          <p:spTgt spid="9"/>
                                        </p:tgtEl>
                                        <p:attrNameLst>
                                          <p:attrName>ppt_x</p:attrName>
                                        </p:attrNameLst>
                                      </p:cBhvr>
                                      <p:tavLst>
                                        <p:tav tm="0">
                                          <p:val>
                                            <p:strVal val="#ppt_x"/>
                                          </p:val>
                                        </p:tav>
                                        <p:tav tm="100000">
                                          <p:val>
                                            <p:strVal val="#ppt_x"/>
                                          </p:val>
                                        </p:tav>
                                      </p:tavLst>
                                    </p:anim>
                                    <p:anim calcmode="lin" valueType="num">
                                      <p:cBhvr>
                                        <p:cTn id="25" dur="2000" fill="hold"/>
                                        <p:tgtEl>
                                          <p:spTgt spid="9"/>
                                        </p:tgtEl>
                                        <p:attrNameLst>
                                          <p:attrName>ppt_y</p:attrName>
                                        </p:attrNameLst>
                                      </p:cBhvr>
                                      <p:tavLst>
                                        <p:tav tm="0">
                                          <p:val>
                                            <p:strVal val="#ppt_h+1"/>
                                          </p:val>
                                        </p:tav>
                                        <p:tav tm="100000">
                                          <p:val>
                                            <p:strVal val="#ppt_y"/>
                                          </p:val>
                                        </p:tav>
                                      </p:tavLst>
                                    </p:anim>
                                    <p:animEffect transition="in" filter="fade">
                                      <p:cBhvr>
                                        <p:cTn id="26" dur="2000"/>
                                        <p:tgtEl>
                                          <p:spTgt spid="9"/>
                                        </p:tgtEl>
                                      </p:cBhvr>
                                    </p:animEffect>
                                  </p:childTnLst>
                                </p:cTn>
                              </p:par>
                              <p:par>
                                <p:cTn id="27" presetID="58" presetClass="entr" presetSubtype="0" accel="10000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2000" fill="hold"/>
                                        <p:tgtEl>
                                          <p:spTgt spid="7"/>
                                        </p:tgtEl>
                                        <p:attrNameLst>
                                          <p:attrName>ppt_w</p:attrName>
                                        </p:attrNameLst>
                                      </p:cBhvr>
                                      <p:tavLst>
                                        <p:tav tm="0">
                                          <p:val>
                                            <p:strVal val="#ppt_w*2.5"/>
                                          </p:val>
                                        </p:tav>
                                        <p:tav tm="100000">
                                          <p:val>
                                            <p:strVal val="#ppt_w"/>
                                          </p:val>
                                        </p:tav>
                                      </p:tavLst>
                                    </p:anim>
                                    <p:anim calcmode="lin" valueType="num">
                                      <p:cBhvr>
                                        <p:cTn id="30" dur="2000" fill="hold"/>
                                        <p:tgtEl>
                                          <p:spTgt spid="7"/>
                                        </p:tgtEl>
                                        <p:attrNameLst>
                                          <p:attrName>ppt_h</p:attrName>
                                        </p:attrNameLst>
                                      </p:cBhvr>
                                      <p:tavLst>
                                        <p:tav tm="0">
                                          <p:val>
                                            <p:strVal val="#ppt_h*0.01"/>
                                          </p:val>
                                        </p:tav>
                                        <p:tav tm="100000">
                                          <p:val>
                                            <p:strVal val="#ppt_h"/>
                                          </p:val>
                                        </p:tav>
                                      </p:tavLst>
                                    </p:anim>
                                    <p:anim calcmode="lin" valueType="num">
                                      <p:cBhvr>
                                        <p:cTn id="31" dur="2000" fill="hold"/>
                                        <p:tgtEl>
                                          <p:spTgt spid="7"/>
                                        </p:tgtEl>
                                        <p:attrNameLst>
                                          <p:attrName>ppt_x</p:attrName>
                                        </p:attrNameLst>
                                      </p:cBhvr>
                                      <p:tavLst>
                                        <p:tav tm="0">
                                          <p:val>
                                            <p:strVal val="#ppt_x"/>
                                          </p:val>
                                        </p:tav>
                                        <p:tav tm="100000">
                                          <p:val>
                                            <p:strVal val="#ppt_x"/>
                                          </p:val>
                                        </p:tav>
                                      </p:tavLst>
                                    </p:anim>
                                    <p:anim calcmode="lin" valueType="num">
                                      <p:cBhvr>
                                        <p:cTn id="32" dur="2000" fill="hold"/>
                                        <p:tgtEl>
                                          <p:spTgt spid="7"/>
                                        </p:tgtEl>
                                        <p:attrNameLst>
                                          <p:attrName>ppt_y</p:attrName>
                                        </p:attrNameLst>
                                      </p:cBhvr>
                                      <p:tavLst>
                                        <p:tav tm="0">
                                          <p:val>
                                            <p:strVal val="#ppt_h+1"/>
                                          </p:val>
                                        </p:tav>
                                        <p:tav tm="100000">
                                          <p:val>
                                            <p:strVal val="#ppt_y"/>
                                          </p:val>
                                        </p:tav>
                                      </p:tavLst>
                                    </p:anim>
                                    <p:animEffect transition="in" filter="fade">
                                      <p:cBhvr>
                                        <p:cTn id="33" dur="2000"/>
                                        <p:tgtEl>
                                          <p:spTgt spid="7"/>
                                        </p:tgtEl>
                                      </p:cBhvr>
                                    </p:animEffect>
                                  </p:childTnLst>
                                </p:cTn>
                              </p:par>
                              <p:par>
                                <p:cTn id="34" presetID="58" presetClass="entr" presetSubtype="0" accel="10000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2000" fill="hold"/>
                                        <p:tgtEl>
                                          <p:spTgt spid="8"/>
                                        </p:tgtEl>
                                        <p:attrNameLst>
                                          <p:attrName>ppt_w</p:attrName>
                                        </p:attrNameLst>
                                      </p:cBhvr>
                                      <p:tavLst>
                                        <p:tav tm="0">
                                          <p:val>
                                            <p:strVal val="#ppt_w*2.5"/>
                                          </p:val>
                                        </p:tav>
                                        <p:tav tm="100000">
                                          <p:val>
                                            <p:strVal val="#ppt_w"/>
                                          </p:val>
                                        </p:tav>
                                      </p:tavLst>
                                    </p:anim>
                                    <p:anim calcmode="lin" valueType="num">
                                      <p:cBhvr>
                                        <p:cTn id="37" dur="2000" fill="hold"/>
                                        <p:tgtEl>
                                          <p:spTgt spid="8"/>
                                        </p:tgtEl>
                                        <p:attrNameLst>
                                          <p:attrName>ppt_h</p:attrName>
                                        </p:attrNameLst>
                                      </p:cBhvr>
                                      <p:tavLst>
                                        <p:tav tm="0">
                                          <p:val>
                                            <p:strVal val="#ppt_h*0.01"/>
                                          </p:val>
                                        </p:tav>
                                        <p:tav tm="100000">
                                          <p:val>
                                            <p:strVal val="#ppt_h"/>
                                          </p:val>
                                        </p:tav>
                                      </p:tavLst>
                                    </p:anim>
                                    <p:anim calcmode="lin" valueType="num">
                                      <p:cBhvr>
                                        <p:cTn id="38" dur="2000" fill="hold"/>
                                        <p:tgtEl>
                                          <p:spTgt spid="8"/>
                                        </p:tgtEl>
                                        <p:attrNameLst>
                                          <p:attrName>ppt_x</p:attrName>
                                        </p:attrNameLst>
                                      </p:cBhvr>
                                      <p:tavLst>
                                        <p:tav tm="0">
                                          <p:val>
                                            <p:strVal val="#ppt_x"/>
                                          </p:val>
                                        </p:tav>
                                        <p:tav tm="100000">
                                          <p:val>
                                            <p:strVal val="#ppt_x"/>
                                          </p:val>
                                        </p:tav>
                                      </p:tavLst>
                                    </p:anim>
                                    <p:anim calcmode="lin" valueType="num">
                                      <p:cBhvr>
                                        <p:cTn id="39" dur="2000" fill="hold"/>
                                        <p:tgtEl>
                                          <p:spTgt spid="8"/>
                                        </p:tgtEl>
                                        <p:attrNameLst>
                                          <p:attrName>ppt_y</p:attrName>
                                        </p:attrNameLst>
                                      </p:cBhvr>
                                      <p:tavLst>
                                        <p:tav tm="0">
                                          <p:val>
                                            <p:strVal val="#ppt_h+1"/>
                                          </p:val>
                                        </p:tav>
                                        <p:tav tm="100000">
                                          <p:val>
                                            <p:strVal val="#ppt_y"/>
                                          </p:val>
                                        </p:tav>
                                      </p:tavLst>
                                    </p:anim>
                                    <p:animEffect transition="in" filter="fade">
                                      <p:cBhvr>
                                        <p:cTn id="40" dur="2000"/>
                                        <p:tgtEl>
                                          <p:spTgt spid="8"/>
                                        </p:tgtEl>
                                      </p:cBhvr>
                                    </p:animEffect>
                                  </p:childTnLst>
                                </p:cTn>
                              </p:par>
                              <p:par>
                                <p:cTn id="41" presetID="35"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2000"/>
                                        <p:tgtEl>
                                          <p:spTgt spid="10"/>
                                        </p:tgtEl>
                                      </p:cBhvr>
                                    </p:animEffect>
                                    <p:anim calcmode="lin" valueType="num">
                                      <p:cBhvr>
                                        <p:cTn id="44" dur="2000" fill="hold"/>
                                        <p:tgtEl>
                                          <p:spTgt spid="10"/>
                                        </p:tgtEl>
                                        <p:attrNameLst>
                                          <p:attrName>style.rotation</p:attrName>
                                        </p:attrNameLst>
                                      </p:cBhvr>
                                      <p:tavLst>
                                        <p:tav tm="0">
                                          <p:val>
                                            <p:fltVal val="720"/>
                                          </p:val>
                                        </p:tav>
                                        <p:tav tm="100000">
                                          <p:val>
                                            <p:fltVal val="0"/>
                                          </p:val>
                                        </p:tav>
                                      </p:tavLst>
                                    </p:anim>
                                    <p:anim calcmode="lin" valueType="num">
                                      <p:cBhvr>
                                        <p:cTn id="45" dur="2000" fill="hold"/>
                                        <p:tgtEl>
                                          <p:spTgt spid="10"/>
                                        </p:tgtEl>
                                        <p:attrNameLst>
                                          <p:attrName>ppt_h</p:attrName>
                                        </p:attrNameLst>
                                      </p:cBhvr>
                                      <p:tavLst>
                                        <p:tav tm="0">
                                          <p:val>
                                            <p:fltVal val="0"/>
                                          </p:val>
                                        </p:tav>
                                        <p:tav tm="100000">
                                          <p:val>
                                            <p:strVal val="#ppt_h"/>
                                          </p:val>
                                        </p:tav>
                                      </p:tavLst>
                                    </p:anim>
                                    <p:anim calcmode="lin" valueType="num">
                                      <p:cBhvr>
                                        <p:cTn id="46" dur="2000" fill="hold"/>
                                        <p:tgtEl>
                                          <p:spTgt spid="1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7" grpId="0"/>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l="21353" t="5045" r="26789"/>
          <a:stretch>
            <a:fillRect/>
          </a:stretch>
        </p:blipFill>
        <p:spPr bwMode="auto">
          <a:xfrm rot="20930630">
            <a:off x="135196" y="1711120"/>
            <a:ext cx="1295400" cy="1524000"/>
          </a:xfrm>
          <a:prstGeom prst="rect">
            <a:avLst/>
          </a:prstGeom>
          <a:noFill/>
          <a:ln w="9525">
            <a:noFill/>
            <a:miter lim="800000"/>
            <a:headEnd/>
            <a:tailEnd/>
          </a:ln>
        </p:spPr>
      </p:pic>
      <p:sp>
        <p:nvSpPr>
          <p:cNvPr id="2" name="Rectangle 1"/>
          <p:cNvSpPr/>
          <p:nvPr/>
        </p:nvSpPr>
        <p:spPr>
          <a:xfrm>
            <a:off x="0" y="0"/>
            <a:ext cx="8172430" cy="1754326"/>
          </a:xfrm>
          <a:prstGeom prst="rect">
            <a:avLst/>
          </a:prstGeom>
          <a:noFill/>
        </p:spPr>
        <p:txBody>
          <a:bodyPr wrap="none" lIns="91440" tIns="45720" rIns="91440" bIns="45720">
            <a:spAutoFit/>
          </a:bodyPr>
          <a:lstStyle/>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Why did you pick </a:t>
            </a:r>
          </a:p>
          <a:p>
            <a:pPr algn="ctr"/>
            <a:r>
              <a:rPr lang="en-US" sz="54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Bloomsburg/your college</a:t>
            </a:r>
            <a:endParaRPr lang="en-US" sz="54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8" name="Picture 1"/>
          <p:cNvPicPr>
            <a:picLocks noChangeAspect="1" noChangeArrowheads="1"/>
          </p:cNvPicPr>
          <p:nvPr/>
        </p:nvPicPr>
        <p:blipFill>
          <a:blip r:embed="rId3" cstate="print"/>
          <a:srcRect/>
          <a:stretch>
            <a:fillRect/>
          </a:stretch>
        </p:blipFill>
        <p:spPr bwMode="auto">
          <a:xfrm rot="1193840">
            <a:off x="5810614" y="2060286"/>
            <a:ext cx="2048246" cy="1368946"/>
          </a:xfrm>
          <a:prstGeom prst="rect">
            <a:avLst/>
          </a:prstGeom>
          <a:noFill/>
          <a:ln w="9525">
            <a:noFill/>
            <a:miter lim="800000"/>
            <a:headEnd/>
            <a:tailEnd/>
          </a:ln>
        </p:spPr>
      </p:pic>
      <p:sp>
        <p:nvSpPr>
          <p:cNvPr id="9" name="TextBox 8"/>
          <p:cNvSpPr txBox="1"/>
          <p:nvPr/>
        </p:nvSpPr>
        <p:spPr>
          <a:xfrm rot="1446419">
            <a:off x="6119934" y="3417348"/>
            <a:ext cx="748343" cy="276999"/>
          </a:xfrm>
          <a:prstGeom prst="rect">
            <a:avLst/>
          </a:prstGeom>
          <a:noFill/>
        </p:spPr>
        <p:txBody>
          <a:bodyPr wrap="square" rtlCol="0">
            <a:spAutoFit/>
          </a:bodyPr>
          <a:lstStyle/>
          <a:p>
            <a:r>
              <a:rPr lang="en-US" sz="1200" b="1" dirty="0" smtClean="0"/>
              <a:t>NJIT</a:t>
            </a:r>
            <a:endParaRPr lang="en-US" sz="1200" b="1" dirty="0"/>
          </a:p>
        </p:txBody>
      </p:sp>
      <p:sp>
        <p:nvSpPr>
          <p:cNvPr id="12" name="TextBox 11"/>
          <p:cNvSpPr txBox="1"/>
          <p:nvPr/>
        </p:nvSpPr>
        <p:spPr>
          <a:xfrm rot="20806679">
            <a:off x="420555" y="3156133"/>
            <a:ext cx="999037" cy="461665"/>
          </a:xfrm>
          <a:prstGeom prst="rect">
            <a:avLst/>
          </a:prstGeom>
          <a:noFill/>
        </p:spPr>
        <p:txBody>
          <a:bodyPr wrap="square" rtlCol="0">
            <a:spAutoFit/>
          </a:bodyPr>
          <a:lstStyle/>
          <a:p>
            <a:r>
              <a:rPr lang="en-US" sz="1200" b="1" dirty="0" smtClean="0"/>
              <a:t>Marywood University </a:t>
            </a:r>
            <a:endParaRPr lang="en-US" sz="1200" b="1" dirty="0"/>
          </a:p>
        </p:txBody>
      </p:sp>
      <p:graphicFrame>
        <p:nvGraphicFramePr>
          <p:cNvPr id="13" name="Table 12"/>
          <p:cNvGraphicFramePr>
            <a:graphicFrameLocks noGrp="1"/>
          </p:cNvGraphicFramePr>
          <p:nvPr/>
        </p:nvGraphicFramePr>
        <p:xfrm>
          <a:off x="304800" y="3764280"/>
          <a:ext cx="7772400" cy="2880360"/>
        </p:xfrm>
        <a:graphic>
          <a:graphicData uri="http://schemas.openxmlformats.org/drawingml/2006/table">
            <a:tbl>
              <a:tblPr firstRow="1" bandRow="1">
                <a:tableStyleId>{775DCB02-9BB8-47FD-8907-85C794F793BA}</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solidFill>
                            <a:schemeClr val="bg1"/>
                          </a:solidFill>
                        </a:rPr>
                        <a:t>Bloomsburg University</a:t>
                      </a:r>
                    </a:p>
                  </a:txBody>
                  <a:tcPr/>
                </a:tc>
                <a:tc>
                  <a:txBody>
                    <a:bodyPr/>
                    <a:lstStyle/>
                    <a:p>
                      <a:r>
                        <a:rPr lang="en-US" sz="1400" b="0" dirty="0" smtClean="0">
                          <a:solidFill>
                            <a:schemeClr val="bg1"/>
                          </a:solidFill>
                          <a:latin typeface="+mn-lt"/>
                          <a:cs typeface="Arial" pitchFamily="34" charset="0"/>
                        </a:rPr>
                        <a:t>Because of the Mountains and her major.</a:t>
                      </a:r>
                      <a:endParaRPr lang="en-US" sz="1400" b="0" dirty="0">
                        <a:solidFill>
                          <a:schemeClr val="bg1"/>
                        </a:solidFill>
                        <a:latin typeface="+mn-lt"/>
                      </a:endParaRPr>
                    </a:p>
                  </a:txBody>
                  <a:tcPr/>
                </a:tc>
              </a:tr>
              <a:tr h="370840">
                <a:tc>
                  <a:txBody>
                    <a:bodyPr/>
                    <a:lstStyle/>
                    <a:p>
                      <a:r>
                        <a:rPr lang="en-US" sz="1400" dirty="0" smtClean="0">
                          <a:solidFill>
                            <a:schemeClr val="bg1"/>
                          </a:solidFill>
                        </a:rPr>
                        <a:t>Bloomsburg University</a:t>
                      </a:r>
                      <a:endParaRPr lang="en-US" sz="1400" dirty="0">
                        <a:solidFill>
                          <a:schemeClr val="bg1"/>
                        </a:solidFill>
                      </a:endParaRPr>
                    </a:p>
                  </a:txBody>
                  <a:tcPr/>
                </a:tc>
                <a:tc>
                  <a:txBody>
                    <a:bodyPr/>
                    <a:lstStyle/>
                    <a:p>
                      <a:r>
                        <a:rPr lang="en-US" sz="1400" b="0" dirty="0" smtClean="0">
                          <a:solidFill>
                            <a:schemeClr val="bg1"/>
                          </a:solidFill>
                          <a:latin typeface="+mn-lt"/>
                          <a:cs typeface="Arial" pitchFamily="34" charset="0"/>
                        </a:rPr>
                        <a:t>Bloomsburg was cheap and I liked it the best out of the three state schools I looked at.</a:t>
                      </a:r>
                      <a:endParaRPr lang="en-US" sz="1400" b="0" dirty="0">
                        <a:solidFill>
                          <a:schemeClr val="bg1"/>
                        </a:solidFill>
                        <a:latin typeface="+mn-lt"/>
                      </a:endParaRPr>
                    </a:p>
                  </a:txBody>
                  <a:tcPr/>
                </a:tc>
              </a:tr>
              <a:tr h="370840">
                <a:tc>
                  <a:txBody>
                    <a:bodyPr/>
                    <a:lstStyle/>
                    <a:p>
                      <a:r>
                        <a:rPr lang="en-US" sz="1400" dirty="0" smtClean="0">
                          <a:solidFill>
                            <a:schemeClr val="bg1"/>
                          </a:solidFill>
                        </a:rPr>
                        <a:t>Marywood</a:t>
                      </a:r>
                      <a:r>
                        <a:rPr lang="en-US" sz="1400" baseline="0" dirty="0" smtClean="0">
                          <a:solidFill>
                            <a:schemeClr val="bg1"/>
                          </a:solidFill>
                        </a:rPr>
                        <a:t>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Marywood has a 5-year masters program for speech pathology and it was the perfect distance away from home</a:t>
                      </a:r>
                      <a:r>
                        <a:rPr lang="en-US" sz="1400" dirty="0" smtClean="0">
                          <a:solidFill>
                            <a:schemeClr val="bg1"/>
                          </a:solidFill>
                        </a:rPr>
                        <a:t> </a:t>
                      </a:r>
                      <a:endParaRPr lang="en-US" sz="1400" dirty="0">
                        <a:solidFill>
                          <a:schemeClr val="bg1"/>
                        </a:solidFill>
                      </a:endParaRPr>
                    </a:p>
                  </a:txBody>
                  <a:tcPr/>
                </a:tc>
              </a:tr>
              <a:tr h="370840">
                <a:tc>
                  <a:txBody>
                    <a:bodyPr/>
                    <a:lstStyle/>
                    <a:p>
                      <a:r>
                        <a:rPr lang="en-US" sz="1400" dirty="0" smtClean="0">
                          <a:solidFill>
                            <a:schemeClr val="bg1"/>
                          </a:solidFill>
                        </a:rPr>
                        <a:t>Marywood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 I loved the way the campus felt when I set foot on it.</a:t>
                      </a:r>
                      <a:r>
                        <a:rPr lang="en-US" sz="1400" dirty="0" smtClean="0">
                          <a:solidFill>
                            <a:schemeClr val="bg1"/>
                          </a:solidFill>
                        </a:rPr>
                        <a:t> </a:t>
                      </a:r>
                      <a:endParaRPr lang="en-US" sz="1400" dirty="0">
                        <a:solidFill>
                          <a:schemeClr val="bg1"/>
                        </a:solidFill>
                      </a:endParaRPr>
                    </a:p>
                  </a:txBody>
                  <a:tcPr/>
                </a:tc>
              </a:tr>
              <a:tr h="370840">
                <a:tc>
                  <a:txBody>
                    <a:bodyPr/>
                    <a:lstStyle/>
                    <a:p>
                      <a:r>
                        <a:rPr lang="en-US" sz="1400" dirty="0" smtClean="0">
                          <a:solidFill>
                            <a:schemeClr val="bg1"/>
                          </a:solidFill>
                        </a:rPr>
                        <a:t>New</a:t>
                      </a:r>
                      <a:r>
                        <a:rPr lang="en-US" sz="1400" baseline="0" dirty="0" smtClean="0">
                          <a:solidFill>
                            <a:schemeClr val="bg1"/>
                          </a:solidFill>
                        </a:rPr>
                        <a:t> Jersey Institute of Technology</a:t>
                      </a:r>
                      <a:endParaRPr lang="en-US" sz="1400" dirty="0">
                        <a:solidFill>
                          <a:schemeClr val="bg1"/>
                        </a:solidFill>
                      </a:endParaRPr>
                    </a:p>
                  </a:txBody>
                  <a:tcPr/>
                </a:tc>
                <a:tc>
                  <a:txBody>
                    <a:bodyPr/>
                    <a:lstStyle/>
                    <a:p>
                      <a:endParaRPr lang="en-US" sz="1400" dirty="0"/>
                    </a:p>
                  </a:txBody>
                  <a:tcPr/>
                </a:tc>
              </a:tr>
            </a:tbl>
          </a:graphicData>
        </a:graphic>
      </p:graphicFrame>
    </p:spTree>
  </p:cSld>
  <p:clrMapOvr>
    <a:masterClrMapping/>
  </p:clrMapOvr>
  <p:transition spd="slow" advClick="0" advTm="60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2000"/>
                            </p:stCondLst>
                            <p:childTnLst>
                              <p:par>
                                <p:cTn id="14" presetID="39" presetClass="entr" presetSubtype="0" accel="100000" fill="hold" nodeType="afterEffect">
                                  <p:stCondLst>
                                    <p:cond delay="0"/>
                                  </p:stCondLst>
                                  <p:childTnLst>
                                    <p:set>
                                      <p:cBhvr>
                                        <p:cTn id="15" dur="1" fill="hold">
                                          <p:stCondLst>
                                            <p:cond delay="0"/>
                                          </p:stCondLst>
                                        </p:cTn>
                                        <p:tgtEl>
                                          <p:spTgt spid="6146"/>
                                        </p:tgtEl>
                                        <p:attrNameLst>
                                          <p:attrName>style.visibility</p:attrName>
                                        </p:attrNameLst>
                                      </p:cBhvr>
                                      <p:to>
                                        <p:strVal val="visible"/>
                                      </p:to>
                                    </p:set>
                                    <p:anim calcmode="lin" valueType="num">
                                      <p:cBhvr>
                                        <p:cTn id="16" dur="500" fill="hold"/>
                                        <p:tgtEl>
                                          <p:spTgt spid="6146"/>
                                        </p:tgtEl>
                                        <p:attrNameLst>
                                          <p:attrName>ppt_h</p:attrName>
                                        </p:attrNameLst>
                                      </p:cBhvr>
                                      <p:tavLst>
                                        <p:tav tm="0">
                                          <p:val>
                                            <p:strVal val="#ppt_h/20"/>
                                          </p:val>
                                        </p:tav>
                                        <p:tav tm="50000">
                                          <p:val>
                                            <p:strVal val="#ppt_h/20"/>
                                          </p:val>
                                        </p:tav>
                                        <p:tav tm="100000">
                                          <p:val>
                                            <p:strVal val="#ppt_h"/>
                                          </p:val>
                                        </p:tav>
                                      </p:tavLst>
                                    </p:anim>
                                    <p:anim calcmode="lin" valueType="num">
                                      <p:cBhvr>
                                        <p:cTn id="17" dur="500" fill="hold"/>
                                        <p:tgtEl>
                                          <p:spTgt spid="6146"/>
                                        </p:tgtEl>
                                        <p:attrNameLst>
                                          <p:attrName>ppt_w</p:attrName>
                                        </p:attrNameLst>
                                      </p:cBhvr>
                                      <p:tavLst>
                                        <p:tav tm="0">
                                          <p:val>
                                            <p:strVal val="#ppt_w+.3"/>
                                          </p:val>
                                        </p:tav>
                                        <p:tav tm="50000">
                                          <p:val>
                                            <p:strVal val="#ppt_w+.3"/>
                                          </p:val>
                                        </p:tav>
                                        <p:tav tm="100000">
                                          <p:val>
                                            <p:strVal val="#ppt_w"/>
                                          </p:val>
                                        </p:tav>
                                      </p:tavLst>
                                    </p:anim>
                                    <p:anim calcmode="lin" valueType="num">
                                      <p:cBhvr>
                                        <p:cTn id="18" dur="500" fill="hold"/>
                                        <p:tgtEl>
                                          <p:spTgt spid="6146"/>
                                        </p:tgtEl>
                                        <p:attrNameLst>
                                          <p:attrName>ppt_x</p:attrName>
                                        </p:attrNameLst>
                                      </p:cBhvr>
                                      <p:tavLst>
                                        <p:tav tm="0">
                                          <p:val>
                                            <p:strVal val="#ppt_x-.3"/>
                                          </p:val>
                                        </p:tav>
                                        <p:tav tm="50000">
                                          <p:val>
                                            <p:strVal val="#ppt_x"/>
                                          </p:val>
                                        </p:tav>
                                        <p:tav tm="100000">
                                          <p:val>
                                            <p:strVal val="#ppt_x"/>
                                          </p:val>
                                        </p:tav>
                                      </p:tavLst>
                                    </p:anim>
                                    <p:anim calcmode="lin" valueType="num">
                                      <p:cBhvr>
                                        <p:cTn id="19" dur="500" fill="hold"/>
                                        <p:tgtEl>
                                          <p:spTgt spid="6146"/>
                                        </p:tgtEl>
                                        <p:attrNameLst>
                                          <p:attrName>ppt_y</p:attrName>
                                        </p:attrNameLst>
                                      </p:cBhvr>
                                      <p:tavLst>
                                        <p:tav tm="0">
                                          <p:val>
                                            <p:strVal val="#ppt_y"/>
                                          </p:val>
                                        </p:tav>
                                        <p:tav tm="100000">
                                          <p:val>
                                            <p:strVal val="#ppt_y"/>
                                          </p:val>
                                        </p:tav>
                                      </p:tavLst>
                                    </p:anim>
                                  </p:childTnLst>
                                </p:cTn>
                              </p:par>
                              <p:par>
                                <p:cTn id="20" presetID="35"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2000"/>
                                        <p:tgtEl>
                                          <p:spTgt spid="12"/>
                                        </p:tgtEl>
                                      </p:cBhvr>
                                    </p:animEffect>
                                    <p:anim calcmode="lin" valueType="num">
                                      <p:cBhvr>
                                        <p:cTn id="23" dur="2000" fill="hold"/>
                                        <p:tgtEl>
                                          <p:spTgt spid="12"/>
                                        </p:tgtEl>
                                        <p:attrNameLst>
                                          <p:attrName>style.rotation</p:attrName>
                                        </p:attrNameLst>
                                      </p:cBhvr>
                                      <p:tavLst>
                                        <p:tav tm="0">
                                          <p:val>
                                            <p:fltVal val="720"/>
                                          </p:val>
                                        </p:tav>
                                        <p:tav tm="100000">
                                          <p:val>
                                            <p:fltVal val="0"/>
                                          </p:val>
                                        </p:tav>
                                      </p:tavLst>
                                    </p:anim>
                                    <p:anim calcmode="lin" valueType="num">
                                      <p:cBhvr>
                                        <p:cTn id="24" dur="2000" fill="hold"/>
                                        <p:tgtEl>
                                          <p:spTgt spid="12"/>
                                        </p:tgtEl>
                                        <p:attrNameLst>
                                          <p:attrName>ppt_h</p:attrName>
                                        </p:attrNameLst>
                                      </p:cBhvr>
                                      <p:tavLst>
                                        <p:tav tm="0">
                                          <p:val>
                                            <p:fltVal val="0"/>
                                          </p:val>
                                        </p:tav>
                                        <p:tav tm="100000">
                                          <p:val>
                                            <p:strVal val="#ppt_h"/>
                                          </p:val>
                                        </p:tav>
                                      </p:tavLst>
                                    </p:anim>
                                    <p:anim calcmode="lin" valueType="num">
                                      <p:cBhvr>
                                        <p:cTn id="25" dur="2000" fill="hold"/>
                                        <p:tgtEl>
                                          <p:spTgt spid="12"/>
                                        </p:tgtEl>
                                        <p:attrNameLst>
                                          <p:attrName>ppt_w</p:attrName>
                                        </p:attrNameLst>
                                      </p:cBhvr>
                                      <p:tavLst>
                                        <p:tav tm="0">
                                          <p:val>
                                            <p:fltVal val="0"/>
                                          </p:val>
                                        </p:tav>
                                        <p:tav tm="100000">
                                          <p:val>
                                            <p:strVal val="#ppt_w"/>
                                          </p:val>
                                        </p:tav>
                                      </p:tavLst>
                                    </p:anim>
                                  </p:childTnLst>
                                </p:cTn>
                              </p:par>
                            </p:childTnLst>
                          </p:cTn>
                        </p:par>
                        <p:par>
                          <p:cTn id="26" fill="hold">
                            <p:stCondLst>
                              <p:cond delay="4000"/>
                            </p:stCondLst>
                            <p:childTnLst>
                              <p:par>
                                <p:cTn id="27" presetID="51" presetClass="entr" presetSubtype="0"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70" decel="100000"/>
                                        <p:tgtEl>
                                          <p:spTgt spid="8"/>
                                        </p:tgtEl>
                                      </p:cBhvr>
                                    </p:animEffect>
                                    <p:animScale>
                                      <p:cBhvr>
                                        <p:cTn id="30" dur="770" decel="100000"/>
                                        <p:tgtEl>
                                          <p:spTgt spid="8"/>
                                        </p:tgtEl>
                                      </p:cBhvr>
                                      <p:from x="10000" y="10000"/>
                                      <p:to x="200000" y="450000"/>
                                    </p:animScale>
                                    <p:animScale>
                                      <p:cBhvr>
                                        <p:cTn id="31" dur="1230" accel="100000" fill="hold">
                                          <p:stCondLst>
                                            <p:cond delay="770"/>
                                          </p:stCondLst>
                                        </p:cTn>
                                        <p:tgtEl>
                                          <p:spTgt spid="8"/>
                                        </p:tgtEl>
                                      </p:cBhvr>
                                      <p:from x="200000" y="450000"/>
                                      <p:to x="100000" y="100000"/>
                                    </p:animScale>
                                    <p:set>
                                      <p:cBhvr>
                                        <p:cTn id="32" dur="770" fill="hold"/>
                                        <p:tgtEl>
                                          <p:spTgt spid="8"/>
                                        </p:tgtEl>
                                        <p:attrNameLst>
                                          <p:attrName>ppt_x</p:attrName>
                                        </p:attrNameLst>
                                      </p:cBhvr>
                                      <p:to>
                                        <p:strVal val="(0.5)"/>
                                      </p:to>
                                    </p:set>
                                    <p:anim from="(0.5)" to="(#ppt_x)" calcmode="lin" valueType="num">
                                      <p:cBhvr>
                                        <p:cTn id="33" dur="1230" accel="100000" fill="hold">
                                          <p:stCondLst>
                                            <p:cond delay="770"/>
                                          </p:stCondLst>
                                        </p:cTn>
                                        <p:tgtEl>
                                          <p:spTgt spid="8"/>
                                        </p:tgtEl>
                                        <p:attrNameLst>
                                          <p:attrName>ppt_x</p:attrName>
                                        </p:attrNameLst>
                                      </p:cBhvr>
                                    </p:anim>
                                    <p:set>
                                      <p:cBhvr>
                                        <p:cTn id="34" dur="770" fill="hold"/>
                                        <p:tgtEl>
                                          <p:spTgt spid="8"/>
                                        </p:tgtEl>
                                        <p:attrNameLst>
                                          <p:attrName>ppt_y</p:attrName>
                                        </p:attrNameLst>
                                      </p:cBhvr>
                                      <p:to>
                                        <p:strVal val="(#ppt_y+0.4)"/>
                                      </p:to>
                                    </p:set>
                                    <p:anim from="(#ppt_y+0.4)" to="(#ppt_y)" calcmode="lin" valueType="num">
                                      <p:cBhvr>
                                        <p:cTn id="35" dur="1230" accel="100000" fill="hold">
                                          <p:stCondLst>
                                            <p:cond delay="770"/>
                                          </p:stCondLst>
                                        </p:cTn>
                                        <p:tgtEl>
                                          <p:spTgt spid="8"/>
                                        </p:tgtEl>
                                        <p:attrNameLst>
                                          <p:attrName>ppt_y</p:attrName>
                                        </p:attrNameLst>
                                      </p:cBhvr>
                                    </p:anim>
                                  </p:childTnLst>
                                </p:cTn>
                              </p:par>
                              <p:par>
                                <p:cTn id="36" presetID="35"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2000"/>
                                        <p:tgtEl>
                                          <p:spTgt spid="9"/>
                                        </p:tgtEl>
                                      </p:cBhvr>
                                    </p:animEffect>
                                    <p:anim calcmode="lin" valueType="num">
                                      <p:cBhvr>
                                        <p:cTn id="39" dur="2000" fill="hold"/>
                                        <p:tgtEl>
                                          <p:spTgt spid="9"/>
                                        </p:tgtEl>
                                        <p:attrNameLst>
                                          <p:attrName>style.rotation</p:attrName>
                                        </p:attrNameLst>
                                      </p:cBhvr>
                                      <p:tavLst>
                                        <p:tav tm="0">
                                          <p:val>
                                            <p:fltVal val="720"/>
                                          </p:val>
                                        </p:tav>
                                        <p:tav tm="100000">
                                          <p:val>
                                            <p:fltVal val="0"/>
                                          </p:val>
                                        </p:tav>
                                      </p:tavLst>
                                    </p:anim>
                                    <p:anim calcmode="lin" valueType="num">
                                      <p:cBhvr>
                                        <p:cTn id="40" dur="2000" fill="hold"/>
                                        <p:tgtEl>
                                          <p:spTgt spid="9"/>
                                        </p:tgtEl>
                                        <p:attrNameLst>
                                          <p:attrName>ppt_h</p:attrName>
                                        </p:attrNameLst>
                                      </p:cBhvr>
                                      <p:tavLst>
                                        <p:tav tm="0">
                                          <p:val>
                                            <p:fltVal val="0"/>
                                          </p:val>
                                        </p:tav>
                                        <p:tav tm="100000">
                                          <p:val>
                                            <p:strVal val="#ppt_h"/>
                                          </p:val>
                                        </p:tav>
                                      </p:tavLst>
                                    </p:anim>
                                    <p:anim calcmode="lin" valueType="num">
                                      <p:cBhvr>
                                        <p:cTn id="41" dur="2000" fill="hold"/>
                                        <p:tgtEl>
                                          <p:spTgt spid="9"/>
                                        </p:tgtEl>
                                        <p:attrNameLst>
                                          <p:attrName>ppt_w</p:attrName>
                                        </p:attrNameLst>
                                      </p:cBhvr>
                                      <p:tavLst>
                                        <p:tav tm="0">
                                          <p:val>
                                            <p:fltVal val="0"/>
                                          </p:val>
                                        </p:tav>
                                        <p:tav tm="100000">
                                          <p:val>
                                            <p:strVal val="#ppt_w"/>
                                          </p:val>
                                        </p:tav>
                                      </p:tavLst>
                                    </p:anim>
                                  </p:childTnLst>
                                </p:cTn>
                              </p:par>
                            </p:childTnLst>
                          </p:cTn>
                        </p:par>
                        <p:par>
                          <p:cTn id="42" fill="hold">
                            <p:stCondLst>
                              <p:cond delay="6000"/>
                            </p:stCondLst>
                            <p:childTnLst>
                              <p:par>
                                <p:cTn id="43" presetID="25" presetClass="entr" presetSubtype="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48" dur="1000" fill="hold"/>
                                        <p:tgtEl>
                                          <p:spTgt spid="13"/>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8040984" cy="1754326"/>
          </a:xfrm>
          <a:prstGeom prst="rect">
            <a:avLst/>
          </a:prstGeom>
          <a:noFill/>
        </p:spPr>
        <p:txBody>
          <a:bodyPr wrap="none" lIns="91440" tIns="45720" rIns="91440" bIns="45720">
            <a:spAutoFit/>
          </a:bodyPr>
          <a:lstStyle/>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What is your Major </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and why did you pick it?</a:t>
            </a:r>
            <a:endPar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5121" name="Picture 1"/>
          <p:cNvPicPr>
            <a:picLocks noChangeAspect="1" noChangeArrowheads="1"/>
          </p:cNvPicPr>
          <p:nvPr/>
        </p:nvPicPr>
        <p:blipFill>
          <a:blip r:embed="rId2" cstate="print"/>
          <a:srcRect/>
          <a:stretch>
            <a:fillRect/>
          </a:stretch>
        </p:blipFill>
        <p:spPr bwMode="auto">
          <a:xfrm rot="20192021">
            <a:off x="186913" y="1741329"/>
            <a:ext cx="1744472" cy="1301085"/>
          </a:xfrm>
          <a:prstGeom prst="rect">
            <a:avLst/>
          </a:prstGeom>
          <a:noFill/>
          <a:ln w="9525">
            <a:noFill/>
            <a:miter lim="800000"/>
            <a:headEnd/>
            <a:tailEnd/>
          </a:ln>
        </p:spPr>
      </p:pic>
      <p:sp>
        <p:nvSpPr>
          <p:cNvPr id="5" name="TextBox 4"/>
          <p:cNvSpPr txBox="1"/>
          <p:nvPr/>
        </p:nvSpPr>
        <p:spPr>
          <a:xfrm rot="20181437">
            <a:off x="1168984" y="2948997"/>
            <a:ext cx="704296" cy="276999"/>
          </a:xfrm>
          <a:prstGeom prst="rect">
            <a:avLst/>
          </a:prstGeom>
          <a:noFill/>
        </p:spPr>
        <p:txBody>
          <a:bodyPr wrap="square" rtlCol="0">
            <a:spAutoFit/>
          </a:bodyPr>
          <a:lstStyle/>
          <a:p>
            <a:r>
              <a:rPr lang="en-US" sz="1200" b="1" dirty="0" smtClean="0"/>
              <a:t>NJIT</a:t>
            </a:r>
            <a:endParaRPr lang="en-US" sz="1200" b="1" dirty="0"/>
          </a:p>
        </p:txBody>
      </p:sp>
      <p:graphicFrame>
        <p:nvGraphicFramePr>
          <p:cNvPr id="9" name="Table 8"/>
          <p:cNvGraphicFramePr>
            <a:graphicFrameLocks noGrp="1"/>
          </p:cNvGraphicFramePr>
          <p:nvPr/>
        </p:nvGraphicFramePr>
        <p:xfrm>
          <a:off x="0" y="3403600"/>
          <a:ext cx="8077200" cy="3454400"/>
        </p:xfrm>
        <a:graphic>
          <a:graphicData uri="http://schemas.openxmlformats.org/drawingml/2006/table">
            <a:tbl>
              <a:tblPr firstRow="1" bandRow="1">
                <a:tableStyleId>{35758FB7-9AC5-4552-8A53-C91805E547FA}</a:tableStyleId>
              </a:tblPr>
              <a:tblGrid>
                <a:gridCol w="4038600"/>
                <a:gridCol w="40386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b="0" dirty="0" smtClean="0">
                          <a:solidFill>
                            <a:schemeClr val="bg1"/>
                          </a:solidFill>
                          <a:latin typeface="+mn-lt"/>
                        </a:rPr>
                        <a:t>Bloomsburg University</a:t>
                      </a:r>
                    </a:p>
                  </a:txBody>
                  <a:tcPr/>
                </a:tc>
                <a:tc>
                  <a:txBody>
                    <a:bodyPr/>
                    <a:lstStyle/>
                    <a:p>
                      <a:r>
                        <a:rPr lang="en-US" sz="1400" b="0" dirty="0" smtClean="0">
                          <a:solidFill>
                            <a:schemeClr val="bg1"/>
                          </a:solidFill>
                          <a:latin typeface="+mn-lt"/>
                          <a:cs typeface="Arial" pitchFamily="34" charset="0"/>
                        </a:rPr>
                        <a:t>Dual Special Education and Early Childhood Education, I want to be an Elementary Education teacher but I would love to teach Special Education as well.</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Bloomsburg University</a:t>
                      </a:r>
                      <a:endParaRPr lang="en-US" sz="1400" b="0" dirty="0">
                        <a:solidFill>
                          <a:schemeClr val="bg1"/>
                        </a:solidFill>
                        <a:latin typeface="+mn-lt"/>
                      </a:endParaRPr>
                    </a:p>
                  </a:txBody>
                  <a:tcPr/>
                </a:tc>
                <a:tc>
                  <a:txBody>
                    <a:bodyPr/>
                    <a:lstStyle/>
                    <a:p>
                      <a:r>
                        <a:rPr lang="en-US" sz="1400" b="0" dirty="0" smtClean="0">
                          <a:solidFill>
                            <a:schemeClr val="bg1"/>
                          </a:solidFill>
                          <a:latin typeface="+mn-lt"/>
                          <a:cs typeface="Arial" pitchFamily="34" charset="0"/>
                        </a:rPr>
                        <a:t>Early Childhood Education because I have always loved little kids.</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Marywood</a:t>
                      </a:r>
                      <a:r>
                        <a:rPr lang="en-US" sz="1400" b="0" baseline="0" dirty="0" smtClean="0">
                          <a:solidFill>
                            <a:schemeClr val="bg1"/>
                          </a:solidFill>
                          <a:latin typeface="+mn-lt"/>
                        </a:rPr>
                        <a:t> University</a:t>
                      </a:r>
                      <a:endParaRPr lang="en-US" sz="1400" b="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Speech</a:t>
                      </a:r>
                      <a:r>
                        <a:rPr kumimoji="0" lang="en-US" sz="1400" b="0" i="0" kern="1200" baseline="0" dirty="0" smtClean="0">
                          <a:solidFill>
                            <a:schemeClr val="bg1"/>
                          </a:solidFill>
                          <a:latin typeface="+mn-lt"/>
                          <a:ea typeface="+mn-ea"/>
                          <a:cs typeface="+mn-cs"/>
                        </a:rPr>
                        <a:t> pathology I</a:t>
                      </a:r>
                      <a:r>
                        <a:rPr kumimoji="0" lang="en-US" sz="1400" b="0" i="0" kern="1200" dirty="0" smtClean="0">
                          <a:solidFill>
                            <a:schemeClr val="bg1"/>
                          </a:solidFill>
                          <a:latin typeface="+mn-lt"/>
                          <a:ea typeface="+mn-ea"/>
                          <a:cs typeface="+mn-cs"/>
                        </a:rPr>
                        <a:t> knew I wanted to work with children and I was always interested in autism and other disabilities</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Marywood University</a:t>
                      </a:r>
                      <a:endParaRPr lang="en-US" sz="1400" b="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Biology, it was the only way of becoming a chiropractor.</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dirty="0" smtClean="0">
                          <a:solidFill>
                            <a:schemeClr val="bg1"/>
                          </a:solidFill>
                        </a:rPr>
                        <a:t>New</a:t>
                      </a:r>
                      <a:r>
                        <a:rPr lang="en-US" sz="1400" baseline="0" dirty="0" smtClean="0">
                          <a:solidFill>
                            <a:schemeClr val="bg1"/>
                          </a:solidFill>
                        </a:rPr>
                        <a:t> Jersey Institute of Technology</a:t>
                      </a:r>
                      <a:endParaRPr lang="en-US" sz="1400" dirty="0">
                        <a:solidFill>
                          <a:schemeClr val="bg1"/>
                        </a:solidFill>
                      </a:endParaRPr>
                    </a:p>
                  </a:txBody>
                  <a:tcPr/>
                </a:tc>
                <a:tc>
                  <a:txBody>
                    <a:bodyPr/>
                    <a:lstStyle/>
                    <a:p>
                      <a:endParaRPr lang="en-US" sz="1400" dirty="0">
                        <a:solidFill>
                          <a:schemeClr val="bg1"/>
                        </a:solidFill>
                      </a:endParaRPr>
                    </a:p>
                  </a:txBody>
                  <a:tcPr/>
                </a:tc>
              </a:tr>
            </a:tbl>
          </a:graphicData>
        </a:graphic>
      </p:graphicFrame>
    </p:spTree>
  </p:cSld>
  <p:clrMapOvr>
    <a:masterClrMapping/>
  </p:clrMapOvr>
  <p:transition spd="slow" advClick="0" advTm="10000">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2"/>
                                        </p:tgtEl>
                                        <p:attrNameLst>
                                          <p:attrName>ppt_w</p:attrName>
                                        </p:attrNameLst>
                                      </p:cBhvr>
                                      <p:tavLst>
                                        <p:tav tm="0">
                                          <p:val>
                                            <p:strVal val="#ppt_w*.05"/>
                                          </p:val>
                                        </p:tav>
                                        <p:tav tm="100000">
                                          <p:val>
                                            <p:strVal val="#ppt_w"/>
                                          </p:val>
                                        </p:tav>
                                      </p:tavLst>
                                    </p:anim>
                                    <p:anim calcmode="lin" valueType="num">
                                      <p:cBhvr>
                                        <p:cTn id="10" dur="2000" fill="hold"/>
                                        <p:tgtEl>
                                          <p:spTgt spid="2"/>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2"/>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2"/>
                                        </p:tgtEl>
                                      </p:cBhvr>
                                    </p:animEffect>
                                  </p:childTnLst>
                                </p:cTn>
                              </p:par>
                            </p:childTnLst>
                          </p:cTn>
                        </p:par>
                        <p:par>
                          <p:cTn id="15" fill="hold">
                            <p:stCondLst>
                              <p:cond delay="2000"/>
                            </p:stCondLst>
                            <p:childTnLst>
                              <p:par>
                                <p:cTn id="16" presetID="51" presetClass="entr" presetSubtype="0" fill="hold" nodeType="afterEffect">
                                  <p:stCondLst>
                                    <p:cond delay="0"/>
                                  </p:stCondLst>
                                  <p:childTnLst>
                                    <p:set>
                                      <p:cBhvr>
                                        <p:cTn id="17" dur="1" fill="hold">
                                          <p:stCondLst>
                                            <p:cond delay="0"/>
                                          </p:stCondLst>
                                        </p:cTn>
                                        <p:tgtEl>
                                          <p:spTgt spid="5121"/>
                                        </p:tgtEl>
                                        <p:attrNameLst>
                                          <p:attrName>style.visibility</p:attrName>
                                        </p:attrNameLst>
                                      </p:cBhvr>
                                      <p:to>
                                        <p:strVal val="visible"/>
                                      </p:to>
                                    </p:set>
                                    <p:animEffect transition="in" filter="fade">
                                      <p:cBhvr>
                                        <p:cTn id="18" dur="770" decel="100000"/>
                                        <p:tgtEl>
                                          <p:spTgt spid="5121"/>
                                        </p:tgtEl>
                                      </p:cBhvr>
                                    </p:animEffect>
                                    <p:animScale>
                                      <p:cBhvr>
                                        <p:cTn id="19" dur="770" decel="100000"/>
                                        <p:tgtEl>
                                          <p:spTgt spid="5121"/>
                                        </p:tgtEl>
                                      </p:cBhvr>
                                      <p:from x="10000" y="10000"/>
                                      <p:to x="200000" y="450000"/>
                                    </p:animScale>
                                    <p:animScale>
                                      <p:cBhvr>
                                        <p:cTn id="20" dur="1230" accel="100000" fill="hold">
                                          <p:stCondLst>
                                            <p:cond delay="770"/>
                                          </p:stCondLst>
                                        </p:cTn>
                                        <p:tgtEl>
                                          <p:spTgt spid="5121"/>
                                        </p:tgtEl>
                                      </p:cBhvr>
                                      <p:from x="200000" y="450000"/>
                                      <p:to x="100000" y="100000"/>
                                    </p:animScale>
                                    <p:set>
                                      <p:cBhvr>
                                        <p:cTn id="21" dur="770" fill="hold"/>
                                        <p:tgtEl>
                                          <p:spTgt spid="5121"/>
                                        </p:tgtEl>
                                        <p:attrNameLst>
                                          <p:attrName>ppt_x</p:attrName>
                                        </p:attrNameLst>
                                      </p:cBhvr>
                                      <p:to>
                                        <p:strVal val="(0.5)"/>
                                      </p:to>
                                    </p:set>
                                    <p:anim from="(0.5)" to="(#ppt_x)" calcmode="lin" valueType="num">
                                      <p:cBhvr>
                                        <p:cTn id="22" dur="1230" accel="100000" fill="hold">
                                          <p:stCondLst>
                                            <p:cond delay="770"/>
                                          </p:stCondLst>
                                        </p:cTn>
                                        <p:tgtEl>
                                          <p:spTgt spid="5121"/>
                                        </p:tgtEl>
                                        <p:attrNameLst>
                                          <p:attrName>ppt_x</p:attrName>
                                        </p:attrNameLst>
                                      </p:cBhvr>
                                    </p:anim>
                                    <p:set>
                                      <p:cBhvr>
                                        <p:cTn id="23" dur="770" fill="hold"/>
                                        <p:tgtEl>
                                          <p:spTgt spid="5121"/>
                                        </p:tgtEl>
                                        <p:attrNameLst>
                                          <p:attrName>ppt_y</p:attrName>
                                        </p:attrNameLst>
                                      </p:cBhvr>
                                      <p:to>
                                        <p:strVal val="(#ppt_y+0.4)"/>
                                      </p:to>
                                    </p:set>
                                    <p:anim from="(#ppt_y+0.4)" to="(#ppt_y)" calcmode="lin" valueType="num">
                                      <p:cBhvr>
                                        <p:cTn id="24" dur="1230" accel="100000" fill="hold">
                                          <p:stCondLst>
                                            <p:cond delay="770"/>
                                          </p:stCondLst>
                                        </p:cTn>
                                        <p:tgtEl>
                                          <p:spTgt spid="5121"/>
                                        </p:tgtEl>
                                        <p:attrNameLst>
                                          <p:attrName>ppt_y</p:attrName>
                                        </p:attrNameLst>
                                      </p:cBhvr>
                                    </p:anim>
                                  </p:childTnLst>
                                </p:cTn>
                              </p:par>
                              <p:par>
                                <p:cTn id="25" presetID="35"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2000"/>
                                        <p:tgtEl>
                                          <p:spTgt spid="5"/>
                                        </p:tgtEl>
                                      </p:cBhvr>
                                    </p:animEffect>
                                    <p:anim calcmode="lin" valueType="num">
                                      <p:cBhvr>
                                        <p:cTn id="28" dur="2000" fill="hold"/>
                                        <p:tgtEl>
                                          <p:spTgt spid="5"/>
                                        </p:tgtEl>
                                        <p:attrNameLst>
                                          <p:attrName>style.rotation</p:attrName>
                                        </p:attrNameLst>
                                      </p:cBhvr>
                                      <p:tavLst>
                                        <p:tav tm="0">
                                          <p:val>
                                            <p:fltVal val="720"/>
                                          </p:val>
                                        </p:tav>
                                        <p:tav tm="100000">
                                          <p:val>
                                            <p:fltVal val="0"/>
                                          </p:val>
                                        </p:tav>
                                      </p:tavLst>
                                    </p:anim>
                                    <p:anim calcmode="lin" valueType="num">
                                      <p:cBhvr>
                                        <p:cTn id="29" dur="2000" fill="hold"/>
                                        <p:tgtEl>
                                          <p:spTgt spid="5"/>
                                        </p:tgtEl>
                                        <p:attrNameLst>
                                          <p:attrName>ppt_h</p:attrName>
                                        </p:attrNameLst>
                                      </p:cBhvr>
                                      <p:tavLst>
                                        <p:tav tm="0">
                                          <p:val>
                                            <p:fltVal val="0"/>
                                          </p:val>
                                        </p:tav>
                                        <p:tav tm="100000">
                                          <p:val>
                                            <p:strVal val="#ppt_h"/>
                                          </p:val>
                                        </p:tav>
                                      </p:tavLst>
                                    </p:anim>
                                    <p:anim calcmode="lin" valueType="num">
                                      <p:cBhvr>
                                        <p:cTn id="30" dur="2000" fill="hold"/>
                                        <p:tgtEl>
                                          <p:spTgt spid="5"/>
                                        </p:tgtEl>
                                        <p:attrNameLst>
                                          <p:attrName>ppt_w</p:attrName>
                                        </p:attrNameLst>
                                      </p:cBhvr>
                                      <p:tavLst>
                                        <p:tav tm="0">
                                          <p:val>
                                            <p:fltVal val="0"/>
                                          </p:val>
                                        </p:tav>
                                        <p:tav tm="100000">
                                          <p:val>
                                            <p:strVal val="#ppt_w"/>
                                          </p:val>
                                        </p:tav>
                                      </p:tavLst>
                                    </p:anim>
                                  </p:childTnLst>
                                </p:cTn>
                              </p:par>
                            </p:childTnLst>
                          </p:cTn>
                        </p:par>
                        <p:par>
                          <p:cTn id="31" fill="hold">
                            <p:stCondLst>
                              <p:cond delay="4000"/>
                            </p:stCondLst>
                            <p:childTnLst>
                              <p:par>
                                <p:cTn id="32" presetID="25"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7" dur="1000" fill="hold"/>
                                        <p:tgtEl>
                                          <p:spTgt spid="9"/>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3276600"/>
          <a:ext cx="7772400" cy="3159760"/>
        </p:xfrm>
        <a:graphic>
          <a:graphicData uri="http://schemas.openxmlformats.org/drawingml/2006/table">
            <a:tbl>
              <a:tblPr firstRow="1" bandRow="1">
                <a:tableStyleId>{073A0DAA-6AF3-43AB-8588-CEC1D06C72B9}</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t>Bloomsburg University</a:t>
                      </a:r>
                      <a:endParaRPr lang="en-US" sz="1400" dirty="0" smtClean="0">
                        <a:solidFill>
                          <a:schemeClr val="bg1"/>
                        </a:solidFill>
                      </a:endParaRPr>
                    </a:p>
                  </a:txBody>
                  <a:tcPr/>
                </a:tc>
                <a:tc>
                  <a:txBody>
                    <a:bodyPr/>
                    <a:lstStyle/>
                    <a:p>
                      <a:r>
                        <a:rPr lang="en-US" sz="1400" dirty="0" smtClean="0"/>
                        <a:t> Rains too much. Advisor doesn't really care.</a:t>
                      </a:r>
                      <a:endParaRPr lang="en-US" sz="1400" b="0" dirty="0">
                        <a:solidFill>
                          <a:schemeClr val="bg1"/>
                        </a:solidFill>
                        <a:latin typeface="+mn-lt"/>
                      </a:endParaRPr>
                    </a:p>
                  </a:txBody>
                  <a:tcPr/>
                </a:tc>
              </a:tr>
              <a:tr h="370840">
                <a:tc>
                  <a:txBody>
                    <a:bodyPr/>
                    <a:lstStyle/>
                    <a:p>
                      <a:r>
                        <a:rPr lang="en-US" sz="1400" dirty="0" smtClean="0"/>
                        <a:t>Bloomsburg University</a:t>
                      </a:r>
                      <a:endParaRPr lang="en-US" sz="1400" dirty="0">
                        <a:solidFill>
                          <a:schemeClr val="bg1"/>
                        </a:solidFill>
                      </a:endParaRPr>
                    </a:p>
                  </a:txBody>
                  <a:tcPr/>
                </a:tc>
                <a:tc>
                  <a:txBody>
                    <a:bodyPr/>
                    <a:lstStyle/>
                    <a:p>
                      <a:r>
                        <a:rPr lang="en-US" sz="1400" dirty="0" smtClean="0"/>
                        <a:t>Having to pick classes. I wish they would assign them they are hard to get into, especially the education classes because there is so many people in that major..</a:t>
                      </a:r>
                      <a:endParaRPr lang="en-US" sz="1400" b="0" dirty="0">
                        <a:solidFill>
                          <a:schemeClr val="bg1"/>
                        </a:solidFill>
                        <a:latin typeface="+mn-lt"/>
                      </a:endParaRPr>
                    </a:p>
                  </a:txBody>
                  <a:tcPr/>
                </a:tc>
              </a:tr>
              <a:tr h="370840">
                <a:tc>
                  <a:txBody>
                    <a:bodyPr/>
                    <a:lstStyle/>
                    <a:p>
                      <a:r>
                        <a:rPr lang="en-US" sz="1400" dirty="0" smtClean="0"/>
                        <a:t>Marywood</a:t>
                      </a:r>
                      <a:r>
                        <a:rPr lang="en-US" sz="1400" baseline="0" dirty="0" smtClean="0"/>
                        <a:t> University</a:t>
                      </a:r>
                      <a:endParaRPr lang="en-US" sz="1400" dirty="0">
                        <a:solidFill>
                          <a:schemeClr val="bg1"/>
                        </a:solidFill>
                      </a:endParaRPr>
                    </a:p>
                  </a:txBody>
                  <a:tcPr/>
                </a:tc>
                <a:tc>
                  <a:txBody>
                    <a:bodyPr/>
                    <a:lstStyle/>
                    <a:p>
                      <a:r>
                        <a:rPr kumimoji="0" lang="en-US" sz="1400" kern="1200" dirty="0" smtClean="0"/>
                        <a:t> I wish it was a little bigger and had more things to do on weekends and wasn't a dry campus.</a:t>
                      </a:r>
                      <a:endParaRPr lang="en-US" sz="1400" dirty="0">
                        <a:solidFill>
                          <a:schemeClr val="bg1"/>
                        </a:solidFill>
                        <a:latin typeface="+mn-lt"/>
                      </a:endParaRPr>
                    </a:p>
                  </a:txBody>
                  <a:tcPr/>
                </a:tc>
              </a:tr>
              <a:tr h="370840">
                <a:tc>
                  <a:txBody>
                    <a:bodyPr/>
                    <a:lstStyle/>
                    <a:p>
                      <a:r>
                        <a:rPr lang="en-US" sz="1400" dirty="0" smtClean="0"/>
                        <a:t>Marywood University</a:t>
                      </a:r>
                      <a:endParaRPr lang="en-US" sz="1400" dirty="0">
                        <a:solidFill>
                          <a:schemeClr val="bg1"/>
                        </a:solidFill>
                      </a:endParaRPr>
                    </a:p>
                  </a:txBody>
                  <a:tcPr/>
                </a:tc>
                <a:tc>
                  <a:txBody>
                    <a:bodyPr/>
                    <a:lstStyle/>
                    <a:p>
                      <a:r>
                        <a:rPr kumimoji="0" lang="en-US" sz="1400" kern="1200" dirty="0" smtClean="0"/>
                        <a:t> The high tuition for such a small school</a:t>
                      </a:r>
                      <a:r>
                        <a:rPr lang="en-US" sz="1400" dirty="0" smtClean="0"/>
                        <a:t> </a:t>
                      </a:r>
                      <a:endParaRPr lang="en-US" sz="1400" dirty="0">
                        <a:solidFill>
                          <a:schemeClr val="bg1"/>
                        </a:solidFill>
                        <a:latin typeface="+mn-lt"/>
                      </a:endParaRPr>
                    </a:p>
                  </a:txBody>
                  <a:tcPr/>
                </a:tc>
              </a:tr>
              <a:tr h="370840">
                <a:tc>
                  <a:txBody>
                    <a:bodyPr/>
                    <a:lstStyle/>
                    <a:p>
                      <a:r>
                        <a:rPr lang="en-US" sz="1400" dirty="0" smtClean="0"/>
                        <a:t>New</a:t>
                      </a:r>
                      <a:r>
                        <a:rPr lang="en-US" sz="1400" baseline="0" dirty="0" smtClean="0"/>
                        <a:t> Jersey Institute of Technology</a:t>
                      </a:r>
                      <a:endParaRPr lang="en-US" sz="1400" dirty="0">
                        <a:solidFill>
                          <a:schemeClr val="bg1"/>
                        </a:solidFill>
                      </a:endParaRPr>
                    </a:p>
                  </a:txBody>
                  <a:tcPr/>
                </a:tc>
                <a:tc>
                  <a:txBody>
                    <a:bodyPr/>
                    <a:lstStyle/>
                    <a:p>
                      <a:endParaRPr lang="en-US" sz="1400" dirty="0"/>
                    </a:p>
                  </a:txBody>
                  <a:tcPr/>
                </a:tc>
              </a:tr>
            </a:tbl>
          </a:graphicData>
        </a:graphic>
      </p:graphicFrame>
      <p:sp>
        <p:nvSpPr>
          <p:cNvPr id="5" name="Rectangle 4"/>
          <p:cNvSpPr/>
          <p:nvPr/>
        </p:nvSpPr>
        <p:spPr>
          <a:xfrm>
            <a:off x="160643" y="0"/>
            <a:ext cx="7911140" cy="1446550"/>
          </a:xfrm>
          <a:prstGeom prst="rect">
            <a:avLst/>
          </a:prstGeom>
          <a:noFill/>
        </p:spPr>
        <p:txBody>
          <a:bodyPr wrap="none" lIns="91440" tIns="45720" rIns="91440" bIns="45720">
            <a:spAutoFit/>
          </a:bodyPr>
          <a:lstStyle/>
          <a:p>
            <a:pPr algn="ctr"/>
            <a:r>
              <a:rPr lang="en-US" sz="4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What are your dislikes about </a:t>
            </a:r>
          </a:p>
          <a:p>
            <a:pPr algn="ctr"/>
            <a:r>
              <a:rPr lang="en-US"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Bloomsburg/ your college?</a:t>
            </a:r>
            <a:endParaRPr lang="en-US" sz="4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0" y="3352800"/>
          <a:ext cx="8153400" cy="3241040"/>
        </p:xfrm>
        <a:graphic>
          <a:graphicData uri="http://schemas.openxmlformats.org/drawingml/2006/table">
            <a:tbl>
              <a:tblPr firstRow="1" bandRow="1">
                <a:tableStyleId>{3C2FFA5D-87B4-456A-9821-1D502468CF0F}</a:tableStyleId>
              </a:tblPr>
              <a:tblGrid>
                <a:gridCol w="4076700"/>
                <a:gridCol w="4076700"/>
              </a:tblGrid>
              <a:tr h="370840">
                <a:tc>
                  <a:txBody>
                    <a:bodyPr/>
                    <a:lstStyle/>
                    <a:p>
                      <a:r>
                        <a:rPr lang="en-US" sz="1400" dirty="0" smtClean="0">
                          <a:solidFill>
                            <a:schemeClr val="bg1"/>
                          </a:solidFill>
                          <a:latin typeface="+mn-lt"/>
                        </a:rPr>
                        <a:t>University</a:t>
                      </a:r>
                    </a:p>
                  </a:txBody>
                  <a:tcPr/>
                </a:tc>
                <a:tc>
                  <a:txBody>
                    <a:bodyPr/>
                    <a:lstStyle/>
                    <a:p>
                      <a:r>
                        <a:rPr lang="en-US" sz="1400" dirty="0" smtClean="0">
                          <a:solidFill>
                            <a:schemeClr val="bg1"/>
                          </a:solidFill>
                          <a:latin typeface="+mn-lt"/>
                        </a:rPr>
                        <a:t>Answer</a:t>
                      </a:r>
                      <a:endParaRPr lang="en-US" sz="1400" dirty="0">
                        <a:solidFill>
                          <a:schemeClr val="bg1"/>
                        </a:solidFill>
                        <a:latin typeface="+mn-lt"/>
                      </a:endParaRPr>
                    </a:p>
                  </a:txBody>
                  <a:tcPr/>
                </a:tc>
              </a:tr>
              <a:tr h="370840">
                <a:tc>
                  <a:txBody>
                    <a:bodyPr/>
                    <a:lstStyle/>
                    <a:p>
                      <a:r>
                        <a:rPr lang="en-US" sz="1400" dirty="0" smtClean="0">
                          <a:solidFill>
                            <a:schemeClr val="bg1"/>
                          </a:solidFill>
                          <a:latin typeface="+mn-lt"/>
                        </a:rPr>
                        <a:t>Bloomsburg University</a:t>
                      </a:r>
                    </a:p>
                  </a:txBody>
                  <a:tcPr/>
                </a:tc>
                <a:tc>
                  <a:txBody>
                    <a:bodyPr/>
                    <a:lstStyle/>
                    <a:p>
                      <a:r>
                        <a:rPr lang="en-US" sz="1400" b="1" dirty="0" smtClean="0">
                          <a:solidFill>
                            <a:schemeClr val="bg1"/>
                          </a:solidFill>
                          <a:latin typeface="+mn-lt"/>
                          <a:cs typeface="Arial" pitchFamily="34" charset="0"/>
                        </a:rPr>
                        <a:t>That you get to know your professors and you can go to them for help even if you are currently not in their class.</a:t>
                      </a:r>
                      <a:endParaRPr lang="en-US" sz="1400" b="0" dirty="0">
                        <a:solidFill>
                          <a:schemeClr val="bg1"/>
                        </a:solidFill>
                        <a:latin typeface="+mn-lt"/>
                      </a:endParaRPr>
                    </a:p>
                  </a:txBody>
                  <a:tcPr/>
                </a:tc>
              </a:tr>
              <a:tr h="370840">
                <a:tc>
                  <a:txBody>
                    <a:bodyPr/>
                    <a:lstStyle/>
                    <a:p>
                      <a:r>
                        <a:rPr lang="en-US" sz="1400" dirty="0" smtClean="0">
                          <a:solidFill>
                            <a:schemeClr val="bg1"/>
                          </a:solidFill>
                          <a:latin typeface="+mn-lt"/>
                        </a:rPr>
                        <a:t>Bloomsburg University</a:t>
                      </a:r>
                      <a:endParaRPr lang="en-US" sz="1400" dirty="0">
                        <a:solidFill>
                          <a:schemeClr val="bg1"/>
                        </a:solidFill>
                        <a:latin typeface="+mn-lt"/>
                      </a:endParaRPr>
                    </a:p>
                  </a:txBody>
                  <a:tcPr/>
                </a:tc>
                <a:tc>
                  <a:txBody>
                    <a:bodyPr/>
                    <a:lstStyle/>
                    <a:p>
                      <a:r>
                        <a:rPr lang="en-US" sz="1400" b="1" dirty="0" smtClean="0">
                          <a:solidFill>
                            <a:schemeClr val="bg1"/>
                          </a:solidFill>
                          <a:latin typeface="+mn-lt"/>
                          <a:cs typeface="Arial" pitchFamily="34" charset="0"/>
                        </a:rPr>
                        <a:t>Independence, you are sort of on your own but not entirely, because you can still go home and see your parents.</a:t>
                      </a:r>
                      <a:endParaRPr lang="en-US" sz="1400" b="0" dirty="0">
                        <a:solidFill>
                          <a:schemeClr val="bg1"/>
                        </a:solidFill>
                        <a:latin typeface="+mn-lt"/>
                      </a:endParaRPr>
                    </a:p>
                  </a:txBody>
                  <a:tcPr/>
                </a:tc>
              </a:tr>
              <a:tr h="370840">
                <a:tc>
                  <a:txBody>
                    <a:bodyPr/>
                    <a:lstStyle/>
                    <a:p>
                      <a:r>
                        <a:rPr lang="en-US" sz="1400" dirty="0" smtClean="0">
                          <a:solidFill>
                            <a:schemeClr val="bg1"/>
                          </a:solidFill>
                          <a:latin typeface="+mn-lt"/>
                        </a:rPr>
                        <a:t>Marywood</a:t>
                      </a:r>
                      <a:r>
                        <a:rPr lang="en-US" sz="1400" baseline="0" dirty="0" smtClean="0">
                          <a:solidFill>
                            <a:schemeClr val="bg1"/>
                          </a:solidFill>
                          <a:latin typeface="+mn-lt"/>
                        </a:rPr>
                        <a:t> University</a:t>
                      </a:r>
                      <a:endParaRPr lang="en-US" sz="140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I like that the people are really friendly and that there are a lot of things to do close by</a:t>
                      </a:r>
                      <a:r>
                        <a:rPr lang="en-US" sz="1400" dirty="0" smtClean="0">
                          <a:solidFill>
                            <a:schemeClr val="bg1"/>
                          </a:solidFill>
                          <a:latin typeface="+mn-lt"/>
                        </a:rPr>
                        <a:t> </a:t>
                      </a:r>
                      <a:endParaRPr lang="en-US" sz="1400" dirty="0">
                        <a:solidFill>
                          <a:schemeClr val="bg1"/>
                        </a:solidFill>
                        <a:latin typeface="+mn-lt"/>
                      </a:endParaRPr>
                    </a:p>
                  </a:txBody>
                  <a:tcPr/>
                </a:tc>
              </a:tr>
              <a:tr h="370840">
                <a:tc>
                  <a:txBody>
                    <a:bodyPr/>
                    <a:lstStyle/>
                    <a:p>
                      <a:r>
                        <a:rPr lang="en-US" sz="1400" dirty="0" smtClean="0">
                          <a:solidFill>
                            <a:schemeClr val="bg1"/>
                          </a:solidFill>
                          <a:latin typeface="+mn-lt"/>
                        </a:rPr>
                        <a:t>Marywood University</a:t>
                      </a:r>
                      <a:endParaRPr lang="en-US" sz="140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Everything. The food, the people, the classes, lacrosse is great, the lifestyle is a dream.</a:t>
                      </a:r>
                      <a:r>
                        <a:rPr lang="en-US" sz="1400" dirty="0" smtClean="0">
                          <a:solidFill>
                            <a:schemeClr val="bg1"/>
                          </a:solidFill>
                          <a:latin typeface="+mn-lt"/>
                        </a:rPr>
                        <a:t> </a:t>
                      </a:r>
                      <a:endParaRPr lang="en-US" sz="1400" dirty="0">
                        <a:solidFill>
                          <a:schemeClr val="bg1"/>
                        </a:solidFill>
                        <a:latin typeface="+mn-lt"/>
                      </a:endParaRPr>
                    </a:p>
                  </a:txBody>
                  <a:tcPr/>
                </a:tc>
              </a:tr>
              <a:tr h="370840">
                <a:tc>
                  <a:txBody>
                    <a:bodyPr/>
                    <a:lstStyle/>
                    <a:p>
                      <a:r>
                        <a:rPr lang="en-US" sz="1400" dirty="0" smtClean="0">
                          <a:solidFill>
                            <a:schemeClr val="bg1"/>
                          </a:solidFill>
                          <a:latin typeface="+mn-lt"/>
                        </a:rPr>
                        <a:t>New</a:t>
                      </a:r>
                      <a:r>
                        <a:rPr lang="en-US" sz="1400" baseline="0" dirty="0" smtClean="0">
                          <a:solidFill>
                            <a:schemeClr val="bg1"/>
                          </a:solidFill>
                          <a:latin typeface="+mn-lt"/>
                        </a:rPr>
                        <a:t> Jersey Institute of Technology</a:t>
                      </a:r>
                      <a:endParaRPr lang="en-US" sz="1400" dirty="0">
                        <a:solidFill>
                          <a:schemeClr val="bg1"/>
                        </a:solidFill>
                        <a:latin typeface="+mn-lt"/>
                      </a:endParaRPr>
                    </a:p>
                  </a:txBody>
                  <a:tcPr/>
                </a:tc>
                <a:tc>
                  <a:txBody>
                    <a:bodyPr/>
                    <a:lstStyle/>
                    <a:p>
                      <a:endParaRPr lang="en-US" sz="1400" dirty="0">
                        <a:solidFill>
                          <a:schemeClr val="bg1"/>
                        </a:solidFill>
                        <a:latin typeface="+mn-lt"/>
                      </a:endParaRPr>
                    </a:p>
                  </a:txBody>
                  <a:tcPr/>
                </a:tc>
              </a:tr>
            </a:tbl>
          </a:graphicData>
        </a:graphic>
      </p:graphicFrame>
      <p:sp>
        <p:nvSpPr>
          <p:cNvPr id="6" name="Rectangle 5"/>
          <p:cNvSpPr/>
          <p:nvPr/>
        </p:nvSpPr>
        <p:spPr>
          <a:xfrm>
            <a:off x="-160503" y="0"/>
            <a:ext cx="8553431" cy="144655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What are your likes about </a:t>
            </a:r>
          </a:p>
          <a:p>
            <a:pPr algn="ctr"/>
            <a:r>
              <a:rPr lang="en-US" sz="4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Bloomsburg/ your college?</a:t>
            </a:r>
            <a:endParaRPr lang="en-US" sz="4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9243" y="0"/>
            <a:ext cx="7713970" cy="144655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4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Why didn’t you go to the </a:t>
            </a:r>
          </a:p>
          <a:p>
            <a:pPr algn="ctr"/>
            <a:r>
              <a:rPr lang="en-US" sz="4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other schools you looked at?</a:t>
            </a:r>
            <a:endParaRPr lang="en-US" sz="44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graphicFrame>
        <p:nvGraphicFramePr>
          <p:cNvPr id="5" name="Table 4"/>
          <p:cNvGraphicFramePr>
            <a:graphicFrameLocks noGrp="1"/>
          </p:cNvGraphicFramePr>
          <p:nvPr/>
        </p:nvGraphicFramePr>
        <p:xfrm>
          <a:off x="228600" y="1828800"/>
          <a:ext cx="7772400" cy="4947920"/>
        </p:xfrm>
        <a:graphic>
          <a:graphicData uri="http://schemas.openxmlformats.org/drawingml/2006/table">
            <a:tbl>
              <a:tblPr firstRow="1" bandRow="1">
                <a:tableStyleId>{775DCB02-9BB8-47FD-8907-85C794F793BA}</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solidFill>
                            <a:schemeClr val="bg1"/>
                          </a:solidFill>
                        </a:rPr>
                        <a:t>Bloomsburg University</a:t>
                      </a:r>
                    </a:p>
                  </a:txBody>
                  <a:tcPr/>
                </a:tc>
                <a:tc>
                  <a:txBody>
                    <a:bodyPr/>
                    <a:lstStyle/>
                    <a:p>
                      <a:r>
                        <a:rPr lang="en-US" sz="1400" b="1" dirty="0" smtClean="0">
                          <a:solidFill>
                            <a:schemeClr val="bg1"/>
                          </a:solidFill>
                          <a:latin typeface="+mn-lt"/>
                          <a:cs typeface="Arial" pitchFamily="34" charset="0"/>
                        </a:rPr>
                        <a:t>Millersville University - too close to home</a:t>
                      </a:r>
                      <a:r>
                        <a:rPr lang="en-US" sz="1400" dirty="0" smtClean="0">
                          <a:solidFill>
                            <a:schemeClr val="bg1"/>
                          </a:solidFill>
                          <a:latin typeface="+mn-lt"/>
                          <a:cs typeface="Arial" pitchFamily="34" charset="0"/>
                        </a:rPr>
                        <a:t/>
                      </a:r>
                      <a:br>
                        <a:rPr lang="en-US" sz="1400" dirty="0" smtClean="0">
                          <a:solidFill>
                            <a:schemeClr val="bg1"/>
                          </a:solidFill>
                          <a:latin typeface="+mn-lt"/>
                          <a:cs typeface="Arial" pitchFamily="34" charset="0"/>
                        </a:rPr>
                      </a:br>
                      <a:r>
                        <a:rPr lang="en-US" sz="1400" b="1" dirty="0" smtClean="0">
                          <a:solidFill>
                            <a:schemeClr val="bg1"/>
                          </a:solidFill>
                          <a:latin typeface="+mn-lt"/>
                          <a:cs typeface="Arial" pitchFamily="34" charset="0"/>
                        </a:rPr>
                        <a:t>Shippensburg University - entire family lives there and they work on campus</a:t>
                      </a:r>
                      <a:r>
                        <a:rPr lang="en-US" sz="1400" dirty="0" smtClean="0">
                          <a:solidFill>
                            <a:schemeClr val="bg1"/>
                          </a:solidFill>
                          <a:latin typeface="+mn-lt"/>
                          <a:cs typeface="Arial" pitchFamily="34" charset="0"/>
                        </a:rPr>
                        <a:t/>
                      </a:r>
                      <a:br>
                        <a:rPr lang="en-US" sz="1400" dirty="0" smtClean="0">
                          <a:solidFill>
                            <a:schemeClr val="bg1"/>
                          </a:solidFill>
                          <a:latin typeface="+mn-lt"/>
                          <a:cs typeface="Arial" pitchFamily="34" charset="0"/>
                        </a:rPr>
                      </a:br>
                      <a:r>
                        <a:rPr lang="en-US" sz="1400" b="1" dirty="0" smtClean="0">
                          <a:solidFill>
                            <a:schemeClr val="bg1"/>
                          </a:solidFill>
                          <a:latin typeface="+mn-lt"/>
                          <a:cs typeface="Arial" pitchFamily="34" charset="0"/>
                        </a:rPr>
                        <a:t>Susquehanna University - not a good education program</a:t>
                      </a:r>
                      <a:r>
                        <a:rPr lang="en-US" sz="1400" dirty="0" smtClean="0">
                          <a:solidFill>
                            <a:schemeClr val="bg1"/>
                          </a:solidFill>
                          <a:latin typeface="+mn-lt"/>
                          <a:cs typeface="Arial" pitchFamily="34" charset="0"/>
                        </a:rPr>
                        <a:t> </a:t>
                      </a:r>
                      <a:br>
                        <a:rPr lang="en-US" sz="1400" dirty="0" smtClean="0">
                          <a:solidFill>
                            <a:schemeClr val="bg1"/>
                          </a:solidFill>
                          <a:latin typeface="+mn-lt"/>
                          <a:cs typeface="Arial" pitchFamily="34" charset="0"/>
                        </a:rPr>
                      </a:br>
                      <a:r>
                        <a:rPr lang="en-US" sz="1400" b="1" dirty="0" smtClean="0">
                          <a:solidFill>
                            <a:schemeClr val="bg1"/>
                          </a:solidFill>
                          <a:latin typeface="+mn-lt"/>
                          <a:cs typeface="Arial" pitchFamily="34" charset="0"/>
                        </a:rPr>
                        <a:t>Indiana University of Pennsylvania - too big</a:t>
                      </a:r>
                      <a:endParaRPr lang="en-US" sz="1400" b="0" dirty="0">
                        <a:solidFill>
                          <a:schemeClr val="bg1"/>
                        </a:solidFill>
                        <a:latin typeface="+mn-lt"/>
                      </a:endParaRPr>
                    </a:p>
                  </a:txBody>
                  <a:tcPr/>
                </a:tc>
              </a:tr>
              <a:tr h="370840">
                <a:tc>
                  <a:txBody>
                    <a:bodyPr/>
                    <a:lstStyle/>
                    <a:p>
                      <a:r>
                        <a:rPr lang="en-US" sz="1400" dirty="0" smtClean="0">
                          <a:solidFill>
                            <a:schemeClr val="bg1"/>
                          </a:solidFill>
                        </a:rPr>
                        <a:t>Bloomsburg University</a:t>
                      </a:r>
                      <a:endParaRPr lang="en-US" sz="1400" dirty="0">
                        <a:solidFill>
                          <a:schemeClr val="bg1"/>
                        </a:solidFill>
                      </a:endParaRPr>
                    </a:p>
                  </a:txBody>
                  <a:tcPr/>
                </a:tc>
                <a:tc>
                  <a:txBody>
                    <a:bodyPr/>
                    <a:lstStyle/>
                    <a:p>
                      <a:r>
                        <a:rPr lang="en-US" sz="1400" b="1" dirty="0" smtClean="0">
                          <a:solidFill>
                            <a:schemeClr val="bg1"/>
                          </a:solidFill>
                          <a:latin typeface="+mn-lt"/>
                          <a:cs typeface="Arial" pitchFamily="34" charset="0"/>
                        </a:rPr>
                        <a:t>West Chester University - too close to home (10 minutes away) and mom and dad work 5 minutes away.</a:t>
                      </a:r>
                    </a:p>
                    <a:p>
                      <a:r>
                        <a:rPr lang="en-US" sz="1400" b="1" dirty="0" smtClean="0">
                          <a:solidFill>
                            <a:schemeClr val="bg1"/>
                          </a:solidFill>
                          <a:latin typeface="+mn-lt"/>
                          <a:cs typeface="Arial" pitchFamily="34" charset="0"/>
                        </a:rPr>
                        <a:t>Kutztown University - Freshman year you had to live in a dorm that was all girls.</a:t>
                      </a:r>
                      <a:r>
                        <a:rPr lang="en-US" sz="1400" dirty="0" smtClean="0">
                          <a:solidFill>
                            <a:schemeClr val="bg1"/>
                          </a:solidFill>
                          <a:latin typeface="+mn-lt"/>
                          <a:cs typeface="Arial" pitchFamily="34" charset="0"/>
                        </a:rPr>
                        <a:t/>
                      </a:r>
                      <a:br>
                        <a:rPr lang="en-US" sz="1400" dirty="0" smtClean="0">
                          <a:solidFill>
                            <a:schemeClr val="bg1"/>
                          </a:solidFill>
                          <a:latin typeface="+mn-lt"/>
                          <a:cs typeface="Arial" pitchFamily="34" charset="0"/>
                        </a:rPr>
                      </a:br>
                      <a:endParaRPr lang="en-US" sz="1400" b="0" dirty="0">
                        <a:solidFill>
                          <a:schemeClr val="bg1"/>
                        </a:solidFill>
                        <a:latin typeface="+mn-lt"/>
                      </a:endParaRPr>
                    </a:p>
                  </a:txBody>
                  <a:tcPr/>
                </a:tc>
              </a:tr>
              <a:tr h="370840">
                <a:tc>
                  <a:txBody>
                    <a:bodyPr/>
                    <a:lstStyle/>
                    <a:p>
                      <a:r>
                        <a:rPr lang="en-US" sz="1400" dirty="0" smtClean="0">
                          <a:solidFill>
                            <a:schemeClr val="bg1"/>
                          </a:solidFill>
                        </a:rPr>
                        <a:t>Marywood</a:t>
                      </a:r>
                      <a:r>
                        <a:rPr lang="en-US" sz="1400" baseline="0" dirty="0" smtClean="0">
                          <a:solidFill>
                            <a:schemeClr val="bg1"/>
                          </a:solidFill>
                        </a:rPr>
                        <a:t>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Marywood is one of the only schools in the country to have a 5 year masters program for speech-path. and i liked the dorms and campus the best</a:t>
                      </a:r>
                      <a:r>
                        <a:rPr lang="en-US" sz="1400" dirty="0" smtClean="0">
                          <a:solidFill>
                            <a:schemeClr val="bg1"/>
                          </a:solidFill>
                          <a:latin typeface="+mn-lt"/>
                        </a:rPr>
                        <a:t> </a:t>
                      </a:r>
                      <a:endParaRPr lang="en-US" sz="1400" dirty="0">
                        <a:solidFill>
                          <a:schemeClr val="bg1"/>
                        </a:solidFill>
                        <a:latin typeface="+mn-lt"/>
                      </a:endParaRPr>
                    </a:p>
                  </a:txBody>
                  <a:tcPr/>
                </a:tc>
              </a:tr>
              <a:tr h="370840">
                <a:tc>
                  <a:txBody>
                    <a:bodyPr/>
                    <a:lstStyle/>
                    <a:p>
                      <a:r>
                        <a:rPr lang="en-US" sz="1400" dirty="0" smtClean="0">
                          <a:solidFill>
                            <a:schemeClr val="bg1"/>
                          </a:solidFill>
                        </a:rPr>
                        <a:t>Marywood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They didn't have the same feel as Marywood did.</a:t>
                      </a:r>
                      <a:r>
                        <a:rPr lang="en-US" sz="1400" dirty="0" smtClean="0">
                          <a:solidFill>
                            <a:schemeClr val="bg1"/>
                          </a:solidFill>
                          <a:latin typeface="+mn-lt"/>
                        </a:rPr>
                        <a:t> </a:t>
                      </a:r>
                      <a:endParaRPr lang="en-US" sz="1400" dirty="0">
                        <a:solidFill>
                          <a:schemeClr val="bg1"/>
                        </a:solidFill>
                        <a:latin typeface="+mn-lt"/>
                      </a:endParaRPr>
                    </a:p>
                  </a:txBody>
                  <a:tcPr/>
                </a:tc>
              </a:tr>
              <a:tr h="370840">
                <a:tc>
                  <a:txBody>
                    <a:bodyPr/>
                    <a:lstStyle/>
                    <a:p>
                      <a:r>
                        <a:rPr lang="en-US" sz="1400" dirty="0" smtClean="0">
                          <a:solidFill>
                            <a:schemeClr val="bg1"/>
                          </a:solidFill>
                        </a:rPr>
                        <a:t>New</a:t>
                      </a:r>
                      <a:r>
                        <a:rPr lang="en-US" sz="1400" baseline="0" dirty="0" smtClean="0">
                          <a:solidFill>
                            <a:schemeClr val="bg1"/>
                          </a:solidFill>
                        </a:rPr>
                        <a:t> Jersey Institute of Technology</a:t>
                      </a:r>
                      <a:endParaRPr lang="en-US" sz="1400" dirty="0">
                        <a:solidFill>
                          <a:schemeClr val="bg1"/>
                        </a:solidFill>
                      </a:endParaRPr>
                    </a:p>
                  </a:txBody>
                  <a:tcPr/>
                </a:tc>
                <a:tc>
                  <a:txBody>
                    <a:bodyPr/>
                    <a:lstStyle/>
                    <a:p>
                      <a:endParaRPr lang="en-US" sz="1400" dirty="0"/>
                    </a:p>
                  </a:txBody>
                  <a:tcPr/>
                </a:tc>
              </a:tr>
            </a:tbl>
          </a:graphicData>
        </a:graphic>
      </p:graphicFrame>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600" decel="100000"/>
                                        <p:tgtEl>
                                          <p:spTgt spid="4"/>
                                        </p:tgtEl>
                                      </p:cBhvr>
                                    </p:animEffect>
                                    <p:anim calcmode="lin" valueType="num">
                                      <p:cBhvr>
                                        <p:cTn id="8" dur="1600" decel="100000" fill="hold"/>
                                        <p:tgtEl>
                                          <p:spTgt spid="4"/>
                                        </p:tgtEl>
                                        <p:attrNameLst>
                                          <p:attrName>style.rotation</p:attrName>
                                        </p:attrNameLst>
                                      </p:cBhvr>
                                      <p:tavLst>
                                        <p:tav tm="0">
                                          <p:val>
                                            <p:fltVal val="-90"/>
                                          </p:val>
                                        </p:tav>
                                        <p:tav tm="100000">
                                          <p:val>
                                            <p:fltVal val="0"/>
                                          </p:val>
                                        </p:tav>
                                      </p:tavLst>
                                    </p:anim>
                                    <p:anim calcmode="lin" valueType="num">
                                      <p:cBhvr>
                                        <p:cTn id="9" dur="1600" decel="100000" fill="hold"/>
                                        <p:tgtEl>
                                          <p:spTgt spid="4"/>
                                        </p:tgtEl>
                                        <p:attrNameLst>
                                          <p:attrName>ppt_x</p:attrName>
                                        </p:attrNameLst>
                                      </p:cBhvr>
                                      <p:tavLst>
                                        <p:tav tm="0">
                                          <p:val>
                                            <p:strVal val="#ppt_x+0.4"/>
                                          </p:val>
                                        </p:tav>
                                        <p:tav tm="100000">
                                          <p:val>
                                            <p:strVal val="#ppt_x-0.05"/>
                                          </p:val>
                                        </p:tav>
                                      </p:tavLst>
                                    </p:anim>
                                    <p:anim calcmode="lin" valueType="num">
                                      <p:cBhvr>
                                        <p:cTn id="10" dur="1600" decel="100000" fill="hold"/>
                                        <p:tgtEl>
                                          <p:spTgt spid="4"/>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2000"/>
                            </p:stCondLst>
                            <p:childTnLst>
                              <p:par>
                                <p:cTn id="14" presetID="25"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9" dur="1000" fill="hold"/>
                                        <p:tgtEl>
                                          <p:spTgt spid="5"/>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831" y="0"/>
            <a:ext cx="8023350" cy="2308324"/>
          </a:xfrm>
          <a:prstGeom prst="rect">
            <a:avLst/>
          </a:prstGeom>
          <a:noFill/>
        </p:spPr>
        <p:txBody>
          <a:bodyPr wrap="none" lIns="91440" tIns="45720" rIns="91440" bIns="45720">
            <a:spAutoFit/>
          </a:bodyPr>
          <a:lstStyle/>
          <a:p>
            <a:pPr algn="ctr"/>
            <a:r>
              <a:rPr lang="en-US"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Did you know anyone else going to </a:t>
            </a:r>
          </a:p>
          <a:p>
            <a:pPr algn="ctr"/>
            <a:r>
              <a:rPr lang="en-US"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Bloomsburg/your school?</a:t>
            </a:r>
          </a:p>
          <a:p>
            <a:pPr algn="ctr"/>
            <a:r>
              <a:rPr lang="en-US"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If so did it help with the </a:t>
            </a:r>
          </a:p>
          <a:p>
            <a:pPr algn="ctr"/>
            <a:r>
              <a:rPr lang="en-US" sz="36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transition of going to college?</a:t>
            </a:r>
            <a:endParaRPr lang="en-US" sz="3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graphicFrame>
        <p:nvGraphicFramePr>
          <p:cNvPr id="4" name="Table 3"/>
          <p:cNvGraphicFramePr>
            <a:graphicFrameLocks noGrp="1"/>
          </p:cNvGraphicFramePr>
          <p:nvPr/>
        </p:nvGraphicFramePr>
        <p:xfrm>
          <a:off x="0" y="3190240"/>
          <a:ext cx="8077200" cy="3667760"/>
        </p:xfrm>
        <a:graphic>
          <a:graphicData uri="http://schemas.openxmlformats.org/drawingml/2006/table">
            <a:tbl>
              <a:tblPr firstRow="1" bandRow="1">
                <a:tableStyleId>{35758FB7-9AC5-4552-8A53-C91805E547FA}</a:tableStyleId>
              </a:tblPr>
              <a:tblGrid>
                <a:gridCol w="4038600"/>
                <a:gridCol w="40386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b="0" dirty="0" smtClean="0">
                          <a:solidFill>
                            <a:schemeClr val="bg1"/>
                          </a:solidFill>
                          <a:latin typeface="+mn-lt"/>
                        </a:rPr>
                        <a:t>Bloomsburg University</a:t>
                      </a:r>
                    </a:p>
                  </a:txBody>
                  <a:tcPr/>
                </a:tc>
                <a:tc>
                  <a:txBody>
                    <a:bodyPr/>
                    <a:lstStyle/>
                    <a:p>
                      <a:r>
                        <a:rPr lang="en-US" sz="1400" b="0" dirty="0" smtClean="0">
                          <a:solidFill>
                            <a:schemeClr val="bg1"/>
                          </a:solidFill>
                          <a:latin typeface="+mn-lt"/>
                          <a:cs typeface="Arial" pitchFamily="34" charset="0"/>
                        </a:rPr>
                        <a:t>I do know people that come here but that didn't influence me.</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Bloomsburg University</a:t>
                      </a:r>
                      <a:endParaRPr lang="en-US" sz="1400" b="0" dirty="0">
                        <a:solidFill>
                          <a:schemeClr val="bg1"/>
                        </a:solidFill>
                        <a:latin typeface="+mn-lt"/>
                      </a:endParaRPr>
                    </a:p>
                  </a:txBody>
                  <a:tcPr/>
                </a:tc>
                <a:tc>
                  <a:txBody>
                    <a:bodyPr/>
                    <a:lstStyle/>
                    <a:p>
                      <a:r>
                        <a:rPr lang="en-US" sz="1400" b="0" dirty="0" smtClean="0">
                          <a:solidFill>
                            <a:schemeClr val="bg1"/>
                          </a:solidFill>
                          <a:latin typeface="+mn-lt"/>
                          <a:cs typeface="Arial" pitchFamily="34" charset="0"/>
                        </a:rPr>
                        <a:t>Dad's friends son and one girl from my school but I don't really talk to them.</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Marywood</a:t>
                      </a:r>
                      <a:r>
                        <a:rPr lang="en-US" sz="1400" b="0" baseline="0" dirty="0" smtClean="0">
                          <a:solidFill>
                            <a:schemeClr val="bg1"/>
                          </a:solidFill>
                          <a:latin typeface="+mn-lt"/>
                        </a:rPr>
                        <a:t> University</a:t>
                      </a:r>
                      <a:endParaRPr lang="en-US" sz="1400" b="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when I</a:t>
                      </a:r>
                      <a:r>
                        <a:rPr kumimoji="0" lang="en-US" sz="1400" b="0" i="0" kern="1200" baseline="0" dirty="0" smtClean="0">
                          <a:solidFill>
                            <a:schemeClr val="bg1"/>
                          </a:solidFill>
                          <a:latin typeface="+mn-lt"/>
                          <a:ea typeface="+mn-ea"/>
                          <a:cs typeface="+mn-cs"/>
                        </a:rPr>
                        <a:t> </a:t>
                      </a:r>
                      <a:r>
                        <a:rPr kumimoji="0" lang="en-US" sz="1400" b="0" i="0" kern="1200" dirty="0" smtClean="0">
                          <a:solidFill>
                            <a:schemeClr val="bg1"/>
                          </a:solidFill>
                          <a:latin typeface="+mn-lt"/>
                          <a:ea typeface="+mn-ea"/>
                          <a:cs typeface="+mn-cs"/>
                        </a:rPr>
                        <a:t>went to an open house for Marywood during high school I met some people who lived near Howell and started to become friendly with them and that helped me decide</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Marywood University</a:t>
                      </a:r>
                      <a:endParaRPr lang="en-US" sz="1400" b="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 I did know someone but not that well, but I met my roommate at orientation and we requested to be roommates and hit it off and have been like brothers ever since. </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dirty="0" smtClean="0">
                          <a:solidFill>
                            <a:schemeClr val="bg1"/>
                          </a:solidFill>
                        </a:rPr>
                        <a:t>New</a:t>
                      </a:r>
                      <a:r>
                        <a:rPr lang="en-US" sz="1400" baseline="0" dirty="0" smtClean="0">
                          <a:solidFill>
                            <a:schemeClr val="bg1"/>
                          </a:solidFill>
                        </a:rPr>
                        <a:t> Jersey Institute of Technology</a:t>
                      </a:r>
                      <a:endParaRPr lang="en-US" sz="1400" dirty="0">
                        <a:solidFill>
                          <a:schemeClr val="bg1"/>
                        </a:solidFill>
                      </a:endParaRPr>
                    </a:p>
                  </a:txBody>
                  <a:tcPr/>
                </a:tc>
                <a:tc>
                  <a:txBody>
                    <a:bodyPr/>
                    <a:lstStyle/>
                    <a:p>
                      <a:endParaRPr lang="en-US" sz="1400" dirty="0">
                        <a:solidFill>
                          <a:schemeClr val="bg1"/>
                        </a:solidFill>
                      </a:endParaRPr>
                    </a:p>
                  </a:txBody>
                  <a:tcPr/>
                </a:tc>
              </a:tr>
            </a:tbl>
          </a:graphicData>
        </a:graphic>
      </p:graphicFrame>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10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1000" accel="50000" fill="hold">
                                          <p:stCondLst>
                                            <p:cond delay="1000"/>
                                          </p:stCondLst>
                                        </p:cTn>
                                        <p:tgtEl>
                                          <p:spTgt spid="3"/>
                                        </p:tgtEl>
                                        <p:attrNameLst>
                                          <p:attrName>ppt_w</p:attrName>
                                        </p:attrNameLst>
                                      </p:cBhvr>
                                      <p:tavLst>
                                        <p:tav tm="0">
                                          <p:val>
                                            <p:strVal val="#ppt_w*.05"/>
                                          </p:val>
                                        </p:tav>
                                        <p:tav tm="100000">
                                          <p:val>
                                            <p:strVal val="#ppt_w"/>
                                          </p:val>
                                        </p:tav>
                                      </p:tavLst>
                                    </p:anim>
                                    <p:anim calcmode="lin" valueType="num">
                                      <p:cBhvr>
                                        <p:cTn id="10" dur="2000" fill="hold"/>
                                        <p:tgtEl>
                                          <p:spTgt spid="3"/>
                                        </p:tgtEl>
                                        <p:attrNameLst>
                                          <p:attrName>ppt_h</p:attrName>
                                        </p:attrNameLst>
                                      </p:cBhvr>
                                      <p:tavLst>
                                        <p:tav tm="0">
                                          <p:val>
                                            <p:strVal val="#ppt_h"/>
                                          </p:val>
                                        </p:tav>
                                        <p:tav tm="100000">
                                          <p:val>
                                            <p:strVal val="#ppt_h"/>
                                          </p:val>
                                        </p:tav>
                                      </p:tavLst>
                                    </p:anim>
                                    <p:anim calcmode="lin" valueType="num">
                                      <p:cBhvr>
                                        <p:cTn id="11" dur="10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10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1000" accel="50000" fill="hold">
                                          <p:stCondLst>
                                            <p:cond delay="1000"/>
                                          </p:stCondLst>
                                        </p:cTn>
                                        <p:tgtEl>
                                          <p:spTgt spid="3"/>
                                        </p:tgtEl>
                                        <p:attrNameLst>
                                          <p:attrName>ppt_y</p:attrName>
                                        </p:attrNameLst>
                                      </p:cBhvr>
                                      <p:tavLst>
                                        <p:tav tm="0">
                                          <p:val>
                                            <p:strVal val="#ppt_y+.1"/>
                                          </p:val>
                                        </p:tav>
                                        <p:tav tm="100000">
                                          <p:val>
                                            <p:strVal val="#ppt_y"/>
                                          </p:val>
                                        </p:tav>
                                      </p:tavLst>
                                    </p:anim>
                                    <p:animEffect transition="in" filter="fade">
                                      <p:cBhvr>
                                        <p:cTn id="14" dur="2000" decel="50000">
                                          <p:stCondLst>
                                            <p:cond delay="0"/>
                                          </p:stCondLst>
                                        </p:cTn>
                                        <p:tgtEl>
                                          <p:spTgt spid="3"/>
                                        </p:tgtEl>
                                      </p:cBhvr>
                                    </p:animEffect>
                                  </p:childTnLst>
                                </p:cTn>
                              </p:par>
                            </p:childTnLst>
                          </p:cTn>
                        </p:par>
                        <p:par>
                          <p:cTn id="15" fill="hold">
                            <p:stCondLst>
                              <p:cond delay="2000"/>
                            </p:stCondLst>
                            <p:childTnLst>
                              <p:par>
                                <p:cTn id="16" presetID="25" presetClass="entr" presetSubtype="0"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1" dur="1000" fill="hold"/>
                                        <p:tgtEl>
                                          <p:spTgt spid="4"/>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1250" y="0"/>
            <a:ext cx="7269939" cy="1446550"/>
          </a:xfrm>
          <a:prstGeom prst="rect">
            <a:avLst/>
          </a:prstGeom>
          <a:noFill/>
        </p:spPr>
        <p:txBody>
          <a:bodyPr wrap="none" lIns="91440" tIns="45720" rIns="91440" bIns="45720">
            <a:spAutoFit/>
          </a:bodyPr>
          <a:lstStyle/>
          <a:p>
            <a:pPr algn="ctr"/>
            <a:r>
              <a:rPr lang="en-US" sz="4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Is it easy to be involved in </a:t>
            </a:r>
          </a:p>
          <a:p>
            <a:pPr algn="ctr"/>
            <a:r>
              <a:rPr lang="en-US" sz="4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Bloomsburg/ your college?</a:t>
            </a:r>
            <a:endParaRPr lang="en-US" sz="4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graphicFrame>
        <p:nvGraphicFramePr>
          <p:cNvPr id="6" name="Table 5"/>
          <p:cNvGraphicFramePr>
            <a:graphicFrameLocks noGrp="1"/>
          </p:cNvGraphicFramePr>
          <p:nvPr/>
        </p:nvGraphicFramePr>
        <p:xfrm>
          <a:off x="228600" y="3276600"/>
          <a:ext cx="7772400" cy="2733040"/>
        </p:xfrm>
        <a:graphic>
          <a:graphicData uri="http://schemas.openxmlformats.org/drawingml/2006/table">
            <a:tbl>
              <a:tblPr firstRow="1" bandRow="1">
                <a:tableStyleId>{073A0DAA-6AF3-43AB-8588-CEC1D06C72B9}</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b="0" dirty="0" smtClean="0">
                          <a:latin typeface="+mn-lt"/>
                        </a:rPr>
                        <a:t>Bloomsburg University</a:t>
                      </a:r>
                      <a:endParaRPr lang="en-US" sz="1400" b="0" dirty="0" smtClean="0">
                        <a:solidFill>
                          <a:schemeClr val="bg1"/>
                        </a:solidFill>
                        <a:latin typeface="+mn-lt"/>
                      </a:endParaRPr>
                    </a:p>
                  </a:txBody>
                  <a:tcPr/>
                </a:tc>
                <a:tc>
                  <a:txBody>
                    <a:bodyPr/>
                    <a:lstStyle/>
                    <a:p>
                      <a:r>
                        <a:rPr lang="en-US" sz="1400" b="0" dirty="0" smtClean="0">
                          <a:latin typeface="+mn-lt"/>
                          <a:cs typeface="Arial" pitchFamily="34" charset="0"/>
                        </a:rPr>
                        <a:t>Yes, you can be involved in everything.</a:t>
                      </a:r>
                      <a:endParaRPr lang="en-US" sz="1400" b="0" dirty="0">
                        <a:solidFill>
                          <a:schemeClr val="bg1"/>
                        </a:solidFill>
                        <a:latin typeface="+mn-lt"/>
                      </a:endParaRPr>
                    </a:p>
                  </a:txBody>
                  <a:tcPr/>
                </a:tc>
              </a:tr>
              <a:tr h="370840">
                <a:tc>
                  <a:txBody>
                    <a:bodyPr/>
                    <a:lstStyle/>
                    <a:p>
                      <a:r>
                        <a:rPr lang="en-US" sz="1400" b="0" dirty="0" smtClean="0">
                          <a:latin typeface="+mn-lt"/>
                        </a:rPr>
                        <a:t>Bloomsburg University</a:t>
                      </a:r>
                      <a:endParaRPr lang="en-US" sz="1400" b="0" dirty="0">
                        <a:solidFill>
                          <a:schemeClr val="bg1"/>
                        </a:solidFill>
                        <a:latin typeface="+mn-lt"/>
                      </a:endParaRPr>
                    </a:p>
                  </a:txBody>
                  <a:tcPr/>
                </a:tc>
                <a:tc>
                  <a:txBody>
                    <a:bodyPr/>
                    <a:lstStyle/>
                    <a:p>
                      <a:r>
                        <a:rPr lang="en-US" sz="1400" b="0" dirty="0" smtClean="0">
                          <a:latin typeface="+mn-lt"/>
                          <a:cs typeface="Arial" pitchFamily="34" charset="0"/>
                        </a:rPr>
                        <a:t>Yes, easier than high school. The only problem is the conflict between club meetings being at the same time.</a:t>
                      </a:r>
                      <a:endParaRPr lang="en-US" sz="1400" b="0" dirty="0">
                        <a:solidFill>
                          <a:schemeClr val="bg1"/>
                        </a:solidFill>
                        <a:latin typeface="+mn-lt"/>
                      </a:endParaRPr>
                    </a:p>
                  </a:txBody>
                  <a:tcPr/>
                </a:tc>
              </a:tr>
              <a:tr h="370840">
                <a:tc>
                  <a:txBody>
                    <a:bodyPr/>
                    <a:lstStyle/>
                    <a:p>
                      <a:r>
                        <a:rPr lang="en-US" sz="1400" b="0" dirty="0" smtClean="0">
                          <a:latin typeface="+mn-lt"/>
                        </a:rPr>
                        <a:t>Marywood</a:t>
                      </a:r>
                      <a:r>
                        <a:rPr lang="en-US" sz="1400" b="0" baseline="0" dirty="0" smtClean="0">
                          <a:latin typeface="+mn-lt"/>
                        </a:rPr>
                        <a:t> University</a:t>
                      </a:r>
                      <a:endParaRPr lang="en-US" sz="1400" b="0" dirty="0">
                        <a:solidFill>
                          <a:schemeClr val="bg1"/>
                        </a:solidFill>
                        <a:latin typeface="+mn-lt"/>
                      </a:endParaRPr>
                    </a:p>
                  </a:txBody>
                  <a:tcPr/>
                </a:tc>
                <a:tc>
                  <a:txBody>
                    <a:bodyPr/>
                    <a:lstStyle/>
                    <a:p>
                      <a:r>
                        <a:rPr kumimoji="0" lang="en-US" sz="1400" b="0" i="0" kern="1200" dirty="0" smtClean="0">
                          <a:solidFill>
                            <a:schemeClr val="dk1"/>
                          </a:solidFill>
                          <a:latin typeface="+mn-lt"/>
                          <a:ea typeface="+mn-ea"/>
                          <a:cs typeface="+mn-cs"/>
                        </a:rPr>
                        <a:t>yes we get emails about upcoming events and clubs and sports we could join</a:t>
                      </a:r>
                      <a:r>
                        <a:rPr lang="en-US" sz="1400" b="0" dirty="0" smtClean="0">
                          <a:latin typeface="+mn-lt"/>
                        </a:rPr>
                        <a:t> </a:t>
                      </a:r>
                      <a:endParaRPr lang="en-US" sz="1400" b="0" dirty="0">
                        <a:solidFill>
                          <a:schemeClr val="bg1"/>
                        </a:solidFill>
                        <a:latin typeface="+mn-lt"/>
                      </a:endParaRPr>
                    </a:p>
                  </a:txBody>
                  <a:tcPr/>
                </a:tc>
              </a:tr>
              <a:tr h="370840">
                <a:tc>
                  <a:txBody>
                    <a:bodyPr/>
                    <a:lstStyle/>
                    <a:p>
                      <a:r>
                        <a:rPr lang="en-US" sz="1400" b="0" dirty="0" smtClean="0">
                          <a:latin typeface="+mn-lt"/>
                        </a:rPr>
                        <a:t>Marywood University</a:t>
                      </a:r>
                      <a:endParaRPr lang="en-US" sz="1400" b="0" dirty="0">
                        <a:solidFill>
                          <a:schemeClr val="bg1"/>
                        </a:solidFill>
                        <a:latin typeface="+mn-lt"/>
                      </a:endParaRPr>
                    </a:p>
                  </a:txBody>
                  <a:tcPr/>
                </a:tc>
                <a:tc>
                  <a:txBody>
                    <a:bodyPr/>
                    <a:lstStyle/>
                    <a:p>
                      <a:r>
                        <a:rPr kumimoji="0" lang="en-US" sz="1400" b="0" i="0" kern="1200" dirty="0" smtClean="0">
                          <a:solidFill>
                            <a:schemeClr val="dk1"/>
                          </a:solidFill>
                          <a:latin typeface="+mn-lt"/>
                          <a:ea typeface="+mn-ea"/>
                          <a:cs typeface="+mn-cs"/>
                        </a:rPr>
                        <a:t>Yes it is.</a:t>
                      </a:r>
                      <a:r>
                        <a:rPr lang="en-US" sz="1400" b="0" dirty="0" smtClean="0">
                          <a:latin typeface="+mn-lt"/>
                        </a:rPr>
                        <a:t> </a:t>
                      </a:r>
                      <a:endParaRPr lang="en-US" sz="1400" b="0" dirty="0">
                        <a:solidFill>
                          <a:schemeClr val="bg1"/>
                        </a:solidFill>
                        <a:latin typeface="+mn-lt"/>
                      </a:endParaRPr>
                    </a:p>
                  </a:txBody>
                  <a:tcPr/>
                </a:tc>
              </a:tr>
              <a:tr h="370840">
                <a:tc>
                  <a:txBody>
                    <a:bodyPr/>
                    <a:lstStyle/>
                    <a:p>
                      <a:r>
                        <a:rPr lang="en-US" sz="1400" dirty="0" smtClean="0"/>
                        <a:t>New</a:t>
                      </a:r>
                      <a:r>
                        <a:rPr lang="en-US" sz="1400" baseline="0" dirty="0" smtClean="0"/>
                        <a:t> Jersey Institute of Technology</a:t>
                      </a:r>
                      <a:endParaRPr lang="en-US" sz="1400" dirty="0">
                        <a:solidFill>
                          <a:schemeClr val="bg1"/>
                        </a:solidFill>
                      </a:endParaRPr>
                    </a:p>
                  </a:txBody>
                  <a:tcPr/>
                </a:tc>
                <a:tc>
                  <a:txBody>
                    <a:bodyPr/>
                    <a:lstStyle/>
                    <a:p>
                      <a:endParaRPr lang="en-US" sz="1400" dirty="0"/>
                    </a:p>
                  </a:txBody>
                  <a:tcPr/>
                </a:tc>
              </a:tr>
            </a:tbl>
          </a:graphicData>
        </a:graphic>
      </p:graphicFrame>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8533" y="0"/>
            <a:ext cx="7675370" cy="769441"/>
          </a:xfrm>
          <a:prstGeom prst="rect">
            <a:avLst/>
          </a:prstGeom>
          <a:noFill/>
        </p:spPr>
        <p:txBody>
          <a:bodyPr wrap="none" lIns="91440" tIns="45720" rIns="91440" bIns="45720">
            <a:spAutoFit/>
          </a:bodyPr>
          <a:lstStyle/>
          <a:p>
            <a:pPr algn="ctr"/>
            <a:r>
              <a:rPr lang="en-US" sz="4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Was it easy to make friends?</a:t>
            </a:r>
            <a:endParaRPr lang="en-US" sz="4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graphicFrame>
        <p:nvGraphicFramePr>
          <p:cNvPr id="5" name="Table 4"/>
          <p:cNvGraphicFramePr>
            <a:graphicFrameLocks noGrp="1"/>
          </p:cNvGraphicFramePr>
          <p:nvPr/>
        </p:nvGraphicFramePr>
        <p:xfrm>
          <a:off x="0" y="3352800"/>
          <a:ext cx="8153400" cy="2880360"/>
        </p:xfrm>
        <a:graphic>
          <a:graphicData uri="http://schemas.openxmlformats.org/drawingml/2006/table">
            <a:tbl>
              <a:tblPr firstRow="1" bandRow="1">
                <a:tableStyleId>{3C2FFA5D-87B4-456A-9821-1D502468CF0F}</a:tableStyleId>
              </a:tblPr>
              <a:tblGrid>
                <a:gridCol w="4076700"/>
                <a:gridCol w="4076700"/>
              </a:tblGrid>
              <a:tr h="370840">
                <a:tc>
                  <a:txBody>
                    <a:bodyPr/>
                    <a:lstStyle/>
                    <a:p>
                      <a:r>
                        <a:rPr lang="en-US" sz="1400" dirty="0" smtClean="0">
                          <a:solidFill>
                            <a:schemeClr val="bg1"/>
                          </a:solidFill>
                          <a:latin typeface="+mn-lt"/>
                        </a:rPr>
                        <a:t>University</a:t>
                      </a:r>
                    </a:p>
                  </a:txBody>
                  <a:tcPr/>
                </a:tc>
                <a:tc>
                  <a:txBody>
                    <a:bodyPr/>
                    <a:lstStyle/>
                    <a:p>
                      <a:r>
                        <a:rPr lang="en-US" sz="1400" dirty="0" smtClean="0">
                          <a:solidFill>
                            <a:schemeClr val="bg1"/>
                          </a:solidFill>
                          <a:latin typeface="+mn-lt"/>
                        </a:rPr>
                        <a:t>Answer</a:t>
                      </a:r>
                      <a:endParaRPr lang="en-US" sz="1400" dirty="0">
                        <a:solidFill>
                          <a:schemeClr val="bg1"/>
                        </a:solidFill>
                        <a:latin typeface="+mn-lt"/>
                      </a:endParaRPr>
                    </a:p>
                  </a:txBody>
                  <a:tcPr/>
                </a:tc>
              </a:tr>
              <a:tr h="370840">
                <a:tc>
                  <a:txBody>
                    <a:bodyPr/>
                    <a:lstStyle/>
                    <a:p>
                      <a:r>
                        <a:rPr lang="en-US" sz="1400" b="0" dirty="0" smtClean="0">
                          <a:solidFill>
                            <a:schemeClr val="bg1"/>
                          </a:solidFill>
                          <a:latin typeface="+mn-lt"/>
                        </a:rPr>
                        <a:t>Bloomsburg University</a:t>
                      </a:r>
                    </a:p>
                  </a:txBody>
                  <a:tcPr/>
                </a:tc>
                <a:tc>
                  <a:txBody>
                    <a:bodyPr/>
                    <a:lstStyle/>
                    <a:p>
                      <a:r>
                        <a:rPr lang="en-US" sz="1400" b="0" dirty="0" smtClean="0">
                          <a:solidFill>
                            <a:schemeClr val="bg1"/>
                          </a:solidFill>
                          <a:latin typeface="+mn-lt"/>
                          <a:cs typeface="Arial" pitchFamily="34" charset="0"/>
                        </a:rPr>
                        <a:t> Yes,  in class, your friends with people in your major.</a:t>
                      </a:r>
                      <a:endParaRPr lang="en-US" sz="1400" b="0" dirty="0">
                        <a:solidFill>
                          <a:schemeClr val="bg1"/>
                        </a:solidFill>
                        <a:latin typeface="+mn-lt"/>
                        <a:cs typeface="Arial" pitchFamily="34" charset="0"/>
                      </a:endParaRPr>
                    </a:p>
                  </a:txBody>
                  <a:tcPr/>
                </a:tc>
              </a:tr>
              <a:tr h="370840">
                <a:tc>
                  <a:txBody>
                    <a:bodyPr/>
                    <a:lstStyle/>
                    <a:p>
                      <a:r>
                        <a:rPr lang="en-US" sz="1400" b="0" dirty="0" smtClean="0">
                          <a:solidFill>
                            <a:schemeClr val="bg1"/>
                          </a:solidFill>
                          <a:latin typeface="+mn-lt"/>
                        </a:rPr>
                        <a:t>Bloomsburg University</a:t>
                      </a:r>
                      <a:endParaRPr lang="en-US" sz="1400" b="0" dirty="0">
                        <a:solidFill>
                          <a:schemeClr val="bg1"/>
                        </a:solidFill>
                        <a:latin typeface="+mn-lt"/>
                      </a:endParaRPr>
                    </a:p>
                  </a:txBody>
                  <a:tcPr/>
                </a:tc>
                <a:tc>
                  <a:txBody>
                    <a:bodyPr/>
                    <a:lstStyle/>
                    <a:p>
                      <a:r>
                        <a:rPr lang="en-US" sz="1400" b="0" dirty="0" smtClean="0">
                          <a:solidFill>
                            <a:schemeClr val="bg1"/>
                          </a:solidFill>
                          <a:latin typeface="+mn-lt"/>
                          <a:cs typeface="Arial" pitchFamily="34" charset="0"/>
                        </a:rPr>
                        <a:t> Yes, you live so close to so many people you are bound to find people you are compatible with.</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Marywood</a:t>
                      </a:r>
                      <a:r>
                        <a:rPr lang="en-US" sz="1400" b="0" baseline="0" dirty="0" smtClean="0">
                          <a:solidFill>
                            <a:schemeClr val="bg1"/>
                          </a:solidFill>
                          <a:latin typeface="+mn-lt"/>
                        </a:rPr>
                        <a:t> University</a:t>
                      </a:r>
                      <a:endParaRPr lang="en-US" sz="1400" b="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At first it was hard to find the group that i fit best with but after first semester making friends became easy</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b="0" dirty="0" smtClean="0">
                          <a:solidFill>
                            <a:schemeClr val="bg1"/>
                          </a:solidFill>
                          <a:latin typeface="+mn-lt"/>
                        </a:rPr>
                        <a:t>Marywood University</a:t>
                      </a:r>
                      <a:endParaRPr lang="en-US" sz="1400" b="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Very easy, it's a small school anyway</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dirty="0" smtClean="0">
                          <a:solidFill>
                            <a:schemeClr val="bg1"/>
                          </a:solidFill>
                          <a:latin typeface="+mn-lt"/>
                        </a:rPr>
                        <a:t>New</a:t>
                      </a:r>
                      <a:r>
                        <a:rPr lang="en-US" sz="1400" baseline="0" dirty="0" smtClean="0">
                          <a:solidFill>
                            <a:schemeClr val="bg1"/>
                          </a:solidFill>
                          <a:latin typeface="+mn-lt"/>
                        </a:rPr>
                        <a:t> Jersey Institute of Technology</a:t>
                      </a:r>
                      <a:endParaRPr lang="en-US" sz="1400" dirty="0">
                        <a:solidFill>
                          <a:schemeClr val="bg1"/>
                        </a:solidFill>
                        <a:latin typeface="+mn-lt"/>
                      </a:endParaRPr>
                    </a:p>
                  </a:txBody>
                  <a:tcPr/>
                </a:tc>
                <a:tc>
                  <a:txBody>
                    <a:bodyPr/>
                    <a:lstStyle/>
                    <a:p>
                      <a:endParaRPr lang="en-US" sz="1400" dirty="0">
                        <a:solidFill>
                          <a:schemeClr val="bg1"/>
                        </a:solidFill>
                        <a:latin typeface="+mn-lt"/>
                      </a:endParaRPr>
                    </a:p>
                  </a:txBody>
                  <a:tcPr/>
                </a:tc>
              </a:tr>
            </a:tbl>
          </a:graphicData>
        </a:graphic>
      </p:graphicFrame>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5514" y="0"/>
            <a:ext cx="7661456" cy="1200329"/>
          </a:xfrm>
          <a:prstGeom prst="rect">
            <a:avLst/>
          </a:prstGeom>
          <a:noFill/>
        </p:spPr>
        <p:txBody>
          <a:bodyPr wrap="none" lIns="91440" tIns="45720" rIns="91440" bIns="45720">
            <a:spAutoFit/>
          </a:bodyPr>
          <a:lstStyle/>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If you could would you go to </a:t>
            </a:r>
          </a:p>
          <a:p>
            <a:pPr algn="ct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another college and why</a:t>
            </a:r>
            <a:r>
              <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en-US"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3" name="Table 2"/>
          <p:cNvGraphicFramePr>
            <a:graphicFrameLocks noGrp="1"/>
          </p:cNvGraphicFramePr>
          <p:nvPr/>
        </p:nvGraphicFramePr>
        <p:xfrm>
          <a:off x="228600" y="1828800"/>
          <a:ext cx="7772400" cy="3586480"/>
        </p:xfrm>
        <a:graphic>
          <a:graphicData uri="http://schemas.openxmlformats.org/drawingml/2006/table">
            <a:tbl>
              <a:tblPr firstRow="1" bandRow="1">
                <a:tableStyleId>{775DCB02-9BB8-47FD-8907-85C794F793BA}</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solidFill>
                            <a:schemeClr val="bg1"/>
                          </a:solidFill>
                        </a:rPr>
                        <a:t>Bloomsburg University</a:t>
                      </a:r>
                    </a:p>
                  </a:txBody>
                  <a:tcPr/>
                </a:tc>
                <a:tc>
                  <a:txBody>
                    <a:bodyPr/>
                    <a:lstStyle/>
                    <a:p>
                      <a:r>
                        <a:rPr lang="en-US" sz="1400" b="0" dirty="0" smtClean="0">
                          <a:solidFill>
                            <a:schemeClr val="bg1"/>
                          </a:solidFill>
                          <a:latin typeface="+mn-lt"/>
                          <a:cs typeface="Arial" pitchFamily="34" charset="0"/>
                        </a:rPr>
                        <a:t>No, I love it here and I would never switch!</a:t>
                      </a:r>
                      <a:endParaRPr lang="en-US" sz="1400" b="0" dirty="0">
                        <a:solidFill>
                          <a:schemeClr val="bg1"/>
                        </a:solidFill>
                        <a:latin typeface="+mn-lt"/>
                      </a:endParaRPr>
                    </a:p>
                  </a:txBody>
                  <a:tcPr/>
                </a:tc>
              </a:tr>
              <a:tr h="370840">
                <a:tc>
                  <a:txBody>
                    <a:bodyPr/>
                    <a:lstStyle/>
                    <a:p>
                      <a:r>
                        <a:rPr lang="en-US" sz="1400" dirty="0" smtClean="0">
                          <a:solidFill>
                            <a:schemeClr val="bg1"/>
                          </a:solidFill>
                        </a:rPr>
                        <a:t>Bloomsburg University</a:t>
                      </a:r>
                      <a:endParaRPr lang="en-US" sz="1400" dirty="0">
                        <a:solidFill>
                          <a:schemeClr val="bg1"/>
                        </a:solidFill>
                      </a:endParaRPr>
                    </a:p>
                  </a:txBody>
                  <a:tcPr/>
                </a:tc>
                <a:tc>
                  <a:txBody>
                    <a:bodyPr/>
                    <a:lstStyle/>
                    <a:p>
                      <a:r>
                        <a:rPr lang="en-US" sz="1400" b="0" dirty="0" smtClean="0">
                          <a:solidFill>
                            <a:schemeClr val="bg1"/>
                          </a:solidFill>
                          <a:latin typeface="+mn-lt"/>
                          <a:cs typeface="Arial" pitchFamily="34" charset="0"/>
                        </a:rPr>
                        <a:t>No, because I have friends here and it doesn't cost a lot and it is perfect distance from home.</a:t>
                      </a:r>
                      <a:br>
                        <a:rPr lang="en-US" sz="1400" b="0" dirty="0" smtClean="0">
                          <a:solidFill>
                            <a:schemeClr val="bg1"/>
                          </a:solidFill>
                          <a:latin typeface="+mn-lt"/>
                          <a:cs typeface="Arial" pitchFamily="34" charset="0"/>
                        </a:rPr>
                      </a:br>
                      <a:endParaRPr lang="en-US" sz="1400" b="0" dirty="0">
                        <a:solidFill>
                          <a:schemeClr val="bg1"/>
                        </a:solidFill>
                        <a:latin typeface="+mn-lt"/>
                      </a:endParaRPr>
                    </a:p>
                  </a:txBody>
                  <a:tcPr/>
                </a:tc>
              </a:tr>
              <a:tr h="370840">
                <a:tc>
                  <a:txBody>
                    <a:bodyPr/>
                    <a:lstStyle/>
                    <a:p>
                      <a:r>
                        <a:rPr lang="en-US" sz="1400" dirty="0" smtClean="0">
                          <a:solidFill>
                            <a:schemeClr val="bg1"/>
                          </a:solidFill>
                        </a:rPr>
                        <a:t>Marywood</a:t>
                      </a:r>
                      <a:r>
                        <a:rPr lang="en-US" sz="1400" baseline="0" dirty="0" smtClean="0">
                          <a:solidFill>
                            <a:schemeClr val="bg1"/>
                          </a:solidFill>
                        </a:rPr>
                        <a:t>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No because</a:t>
                      </a:r>
                      <a:r>
                        <a:rPr kumimoji="0" lang="en-US" sz="1400" b="0" i="0" kern="1200" baseline="0" dirty="0" smtClean="0">
                          <a:solidFill>
                            <a:schemeClr val="bg1"/>
                          </a:solidFill>
                          <a:latin typeface="+mn-lt"/>
                          <a:ea typeface="+mn-ea"/>
                          <a:cs typeface="+mn-cs"/>
                        </a:rPr>
                        <a:t> I</a:t>
                      </a:r>
                      <a:r>
                        <a:rPr kumimoji="0" lang="en-US" sz="1400" b="0" i="0" kern="1200" dirty="0" smtClean="0">
                          <a:solidFill>
                            <a:schemeClr val="bg1"/>
                          </a:solidFill>
                          <a:latin typeface="+mn-lt"/>
                          <a:ea typeface="+mn-ea"/>
                          <a:cs typeface="+mn-cs"/>
                        </a:rPr>
                        <a:t> would not want to start over</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dirty="0" smtClean="0">
                          <a:solidFill>
                            <a:schemeClr val="bg1"/>
                          </a:solidFill>
                        </a:rPr>
                        <a:t>Marywood University</a:t>
                      </a:r>
                      <a:endParaRPr lang="en-US" sz="1400" dirty="0">
                        <a:solidFill>
                          <a:schemeClr val="bg1"/>
                        </a:solidFill>
                      </a:endParaRPr>
                    </a:p>
                  </a:txBody>
                  <a:tcPr/>
                </a:tc>
                <a:tc>
                  <a:txBody>
                    <a:bodyPr/>
                    <a:lstStyle/>
                    <a:p>
                      <a:r>
                        <a:rPr kumimoji="0" lang="en-US" sz="1400" b="0" i="0" kern="1200" dirty="0" smtClean="0">
                          <a:solidFill>
                            <a:schemeClr val="bg1"/>
                          </a:solidFill>
                          <a:latin typeface="+mn-lt"/>
                          <a:ea typeface="+mn-ea"/>
                          <a:cs typeface="+mn-cs"/>
                        </a:rPr>
                        <a:t>Probably, Somewhere a little closer to home, maybe Richard Stockton College, Kean, or Montclair. Only because it would be easier to travel whenever I wanted home, my brother could come up and see me whenever.</a:t>
                      </a:r>
                      <a:r>
                        <a:rPr lang="en-US" sz="1400" b="0" dirty="0" smtClean="0">
                          <a:solidFill>
                            <a:schemeClr val="bg1"/>
                          </a:solidFill>
                          <a:latin typeface="+mn-lt"/>
                        </a:rPr>
                        <a:t> </a:t>
                      </a:r>
                      <a:endParaRPr lang="en-US" sz="1400" b="0" dirty="0">
                        <a:solidFill>
                          <a:schemeClr val="bg1"/>
                        </a:solidFill>
                        <a:latin typeface="+mn-lt"/>
                      </a:endParaRPr>
                    </a:p>
                  </a:txBody>
                  <a:tcPr/>
                </a:tc>
              </a:tr>
              <a:tr h="370840">
                <a:tc>
                  <a:txBody>
                    <a:bodyPr/>
                    <a:lstStyle/>
                    <a:p>
                      <a:r>
                        <a:rPr lang="en-US" sz="1400" dirty="0" smtClean="0">
                          <a:solidFill>
                            <a:schemeClr val="bg1"/>
                          </a:solidFill>
                        </a:rPr>
                        <a:t>New</a:t>
                      </a:r>
                      <a:r>
                        <a:rPr lang="en-US" sz="1400" baseline="0" dirty="0" smtClean="0">
                          <a:solidFill>
                            <a:schemeClr val="bg1"/>
                          </a:solidFill>
                        </a:rPr>
                        <a:t> Jersey Institute of Technology</a:t>
                      </a:r>
                      <a:endParaRPr lang="en-US" sz="1400" dirty="0">
                        <a:solidFill>
                          <a:schemeClr val="bg1"/>
                        </a:solidFill>
                      </a:endParaRPr>
                    </a:p>
                  </a:txBody>
                  <a:tcPr/>
                </a:tc>
                <a:tc>
                  <a:txBody>
                    <a:bodyPr/>
                    <a:lstStyle/>
                    <a:p>
                      <a:endParaRPr lang="en-US" sz="1400" dirty="0"/>
                    </a:p>
                  </a:txBody>
                  <a:tcPr/>
                </a:tc>
              </a:tr>
            </a:tbl>
          </a:graphicData>
        </a:graphic>
      </p:graphicFrame>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600" decel="100000"/>
                                        <p:tgtEl>
                                          <p:spTgt spid="2"/>
                                        </p:tgtEl>
                                      </p:cBhvr>
                                    </p:animEffect>
                                    <p:anim calcmode="lin" valueType="num">
                                      <p:cBhvr>
                                        <p:cTn id="8" dur="1600" decel="100000" fill="hold"/>
                                        <p:tgtEl>
                                          <p:spTgt spid="2"/>
                                        </p:tgtEl>
                                        <p:attrNameLst>
                                          <p:attrName>style.rotation</p:attrName>
                                        </p:attrNameLst>
                                      </p:cBhvr>
                                      <p:tavLst>
                                        <p:tav tm="0">
                                          <p:val>
                                            <p:fltVal val="-90"/>
                                          </p:val>
                                        </p:tav>
                                        <p:tav tm="100000">
                                          <p:val>
                                            <p:fltVal val="0"/>
                                          </p:val>
                                        </p:tav>
                                      </p:tavLst>
                                    </p:anim>
                                    <p:anim calcmode="lin" valueType="num">
                                      <p:cBhvr>
                                        <p:cTn id="9" dur="1600" decel="100000" fill="hold"/>
                                        <p:tgtEl>
                                          <p:spTgt spid="2"/>
                                        </p:tgtEl>
                                        <p:attrNameLst>
                                          <p:attrName>ppt_x</p:attrName>
                                        </p:attrNameLst>
                                      </p:cBhvr>
                                      <p:tavLst>
                                        <p:tav tm="0">
                                          <p:val>
                                            <p:strVal val="#ppt_x+0.4"/>
                                          </p:val>
                                        </p:tav>
                                        <p:tav tm="100000">
                                          <p:val>
                                            <p:strVal val="#ppt_x-0.05"/>
                                          </p:val>
                                        </p:tav>
                                      </p:tavLst>
                                    </p:anim>
                                    <p:anim calcmode="lin" valueType="num">
                                      <p:cBhvr>
                                        <p:cTn id="10" dur="1600" decel="100000" fill="hold"/>
                                        <p:tgtEl>
                                          <p:spTgt spid="2"/>
                                        </p:tgtEl>
                                        <p:attrNameLst>
                                          <p:attrName>ppt_y</p:attrName>
                                        </p:attrNameLst>
                                      </p:cBhvr>
                                      <p:tavLst>
                                        <p:tav tm="0">
                                          <p:val>
                                            <p:strVal val="#ppt_y-0.4"/>
                                          </p:val>
                                        </p:tav>
                                        <p:tav tm="100000">
                                          <p:val>
                                            <p:strVal val="#ppt_y+0.1"/>
                                          </p:val>
                                        </p:tav>
                                      </p:tavLst>
                                    </p:anim>
                                    <p:anim calcmode="lin" valueType="num">
                                      <p:cBhvr>
                                        <p:cTn id="11" dur="400" accel="100000" fill="hold">
                                          <p:stCondLst>
                                            <p:cond delay="1600"/>
                                          </p:stCondLst>
                                        </p:cTn>
                                        <p:tgtEl>
                                          <p:spTgt spid="2"/>
                                        </p:tgtEl>
                                        <p:attrNameLst>
                                          <p:attrName>ppt_x</p:attrName>
                                        </p:attrNameLst>
                                      </p:cBhvr>
                                      <p:tavLst>
                                        <p:tav tm="0">
                                          <p:val>
                                            <p:strVal val="#ppt_x-0.05"/>
                                          </p:val>
                                        </p:tav>
                                        <p:tav tm="100000">
                                          <p:val>
                                            <p:strVal val="#ppt_x"/>
                                          </p:val>
                                        </p:tav>
                                      </p:tavLst>
                                    </p:anim>
                                    <p:anim calcmode="lin" valueType="num">
                                      <p:cBhvr>
                                        <p:cTn id="12" dur="400" accel="100000" fill="hold">
                                          <p:stCondLst>
                                            <p:cond delay="1600"/>
                                          </p:stCondLst>
                                        </p:cTn>
                                        <p:tgtEl>
                                          <p:spTgt spid="2"/>
                                        </p:tgtEl>
                                        <p:attrNameLst>
                                          <p:attrName>ppt_y</p:attrName>
                                        </p:attrNameLst>
                                      </p:cBhvr>
                                      <p:tavLst>
                                        <p:tav tm="0">
                                          <p:val>
                                            <p:strVal val="#ppt_y+0.1"/>
                                          </p:val>
                                        </p:tav>
                                        <p:tav tm="100000">
                                          <p:val>
                                            <p:strVal val="#ppt_y"/>
                                          </p:val>
                                        </p:tav>
                                      </p:tavLst>
                                    </p:anim>
                                  </p:childTnLst>
                                </p:cTn>
                              </p:par>
                            </p:childTnLst>
                          </p:cTn>
                        </p:par>
                        <p:par>
                          <p:cTn id="13" fill="hold">
                            <p:stCondLst>
                              <p:cond delay="2000"/>
                            </p:stCondLst>
                            <p:childTnLst>
                              <p:par>
                                <p:cTn id="14" presetID="25"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9" dur="1000" fill="hold"/>
                                        <p:tgtEl>
                                          <p:spTgt spid="3"/>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7954" y="0"/>
            <a:ext cx="8186151"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Similarities and Differences </a:t>
            </a:r>
          </a:p>
        </p:txBody>
      </p:sp>
      <p:pic>
        <p:nvPicPr>
          <p:cNvPr id="4097" name="Picture 1"/>
          <p:cNvPicPr>
            <a:picLocks noChangeAspect="1" noChangeArrowheads="1"/>
          </p:cNvPicPr>
          <p:nvPr/>
        </p:nvPicPr>
        <p:blipFill>
          <a:blip r:embed="rId2" cstate="print"/>
          <a:srcRect/>
          <a:stretch>
            <a:fillRect/>
          </a:stretch>
        </p:blipFill>
        <p:spPr bwMode="auto">
          <a:xfrm rot="1068386">
            <a:off x="4220251" y="3240048"/>
            <a:ext cx="3682079" cy="2761559"/>
          </a:xfrm>
          <a:prstGeom prst="rect">
            <a:avLst/>
          </a:prstGeom>
          <a:noFill/>
          <a:ln w="9525">
            <a:noFill/>
            <a:miter lim="800000"/>
            <a:headEnd/>
            <a:tailEnd/>
          </a:ln>
        </p:spPr>
      </p:pic>
      <p:sp>
        <p:nvSpPr>
          <p:cNvPr id="5" name="TextBox 4"/>
          <p:cNvSpPr txBox="1"/>
          <p:nvPr/>
        </p:nvSpPr>
        <p:spPr>
          <a:xfrm rot="1132721">
            <a:off x="4561585" y="6039746"/>
            <a:ext cx="2053350" cy="276999"/>
          </a:xfrm>
          <a:prstGeom prst="rect">
            <a:avLst/>
          </a:prstGeom>
          <a:noFill/>
        </p:spPr>
        <p:txBody>
          <a:bodyPr wrap="square" rtlCol="0">
            <a:spAutoFit/>
          </a:bodyPr>
          <a:lstStyle/>
          <a:p>
            <a:r>
              <a:rPr lang="en-US" sz="1200" b="1" dirty="0" smtClean="0"/>
              <a:t>Marywood University</a:t>
            </a:r>
            <a:endParaRPr lang="en-US" sz="1200" b="1" dirty="0"/>
          </a:p>
        </p:txBody>
      </p:sp>
      <p:sp>
        <p:nvSpPr>
          <p:cNvPr id="7" name="TextBox 6"/>
          <p:cNvSpPr txBox="1"/>
          <p:nvPr/>
        </p:nvSpPr>
        <p:spPr>
          <a:xfrm>
            <a:off x="152400" y="990600"/>
            <a:ext cx="7848600" cy="2031325"/>
          </a:xfrm>
          <a:prstGeom prst="rect">
            <a:avLst/>
          </a:prstGeom>
          <a:noFill/>
        </p:spPr>
        <p:txBody>
          <a:bodyPr wrap="square" rtlCol="0">
            <a:spAutoFit/>
          </a:bodyPr>
          <a:lstStyle/>
          <a:p>
            <a:r>
              <a:rPr lang="en-US" b="1" dirty="0" smtClean="0"/>
              <a:t>Within my interviews I noticed that they all basically went for similar reasons.  Whether it was due to the campus itself or the major they were in each student picked their college for vary similar reasons.  They also stated that it was easy for them to join clubs, and make friends.  I also noticed that most students didn’t want to switch schools if they had the choice.  Only one interviewee did and it was because they wanted to be closer to home.</a:t>
            </a:r>
            <a:endParaRPr lang="en-US" b="1" dirty="0"/>
          </a:p>
        </p:txBody>
      </p:sp>
      <p:sp>
        <p:nvSpPr>
          <p:cNvPr id="6" name="Rectangle 5"/>
          <p:cNvSpPr/>
          <p:nvPr/>
        </p:nvSpPr>
        <p:spPr>
          <a:xfrm>
            <a:off x="0" y="6488668"/>
            <a:ext cx="1119217" cy="369332"/>
          </a:xfrm>
          <a:prstGeom prst="rect">
            <a:avLst/>
          </a:prstGeom>
        </p:spPr>
        <p:txBody>
          <a:bodyPr wrap="none">
            <a:spAutoFit/>
          </a:bodyPr>
          <a:lstStyle/>
          <a:p>
            <a:r>
              <a:rPr lang="en-US" dirty="0" smtClean="0"/>
              <a:t>Interpret</a:t>
            </a:r>
            <a:endParaRPr lang="en-US" dirty="0"/>
          </a:p>
        </p:txBody>
      </p:sp>
    </p:spTree>
  </p:cSld>
  <p:clrMapOvr>
    <a:masterClrMapping/>
  </p:clrMapOvr>
  <p:transition spd="slow" advClick="0" advTm="10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2.5"/>
                                          </p:val>
                                        </p:tav>
                                        <p:tav tm="100000">
                                          <p:val>
                                            <p:strVal val="#ppt_w"/>
                                          </p:val>
                                        </p:tav>
                                      </p:tavLst>
                                    </p:anim>
                                    <p:anim calcmode="lin" valueType="num">
                                      <p:cBhvr>
                                        <p:cTn id="8" dur="500" fill="hold"/>
                                        <p:tgtEl>
                                          <p:spTgt spid="2"/>
                                        </p:tgtEl>
                                        <p:attrNameLst>
                                          <p:attrName>ppt_h</p:attrName>
                                        </p:attrNameLst>
                                      </p:cBhvr>
                                      <p:tavLst>
                                        <p:tav tm="0">
                                          <p:val>
                                            <p:strVal val="#ppt_h*0.01"/>
                                          </p:val>
                                        </p:tav>
                                        <p:tav tm="100000">
                                          <p:val>
                                            <p:strVal val="#ppt_h"/>
                                          </p:val>
                                        </p:tav>
                                      </p:tavLst>
                                    </p:anim>
                                    <p:anim calcmode="lin" valueType="num">
                                      <p:cBhvr>
                                        <p:cTn id="9" dur="500" fill="hold"/>
                                        <p:tgtEl>
                                          <p:spTgt spid="2"/>
                                        </p:tgtEl>
                                        <p:attrNameLst>
                                          <p:attrName>ppt_x</p:attrName>
                                        </p:attrNameLst>
                                      </p:cBhvr>
                                      <p:tavLst>
                                        <p:tav tm="0">
                                          <p:val>
                                            <p:strVal val="#ppt_x"/>
                                          </p:val>
                                        </p:tav>
                                        <p:tav tm="100000">
                                          <p:val>
                                            <p:strVal val="#ppt_x"/>
                                          </p:val>
                                        </p:tav>
                                      </p:tavLst>
                                    </p:anim>
                                    <p:anim calcmode="lin" valueType="num">
                                      <p:cBhvr>
                                        <p:cTn id="10" dur="500" fill="hold"/>
                                        <p:tgtEl>
                                          <p:spTgt spid="2"/>
                                        </p:tgtEl>
                                        <p:attrNameLst>
                                          <p:attrName>ppt_y</p:attrName>
                                        </p:attrNameLst>
                                      </p:cBhvr>
                                      <p:tavLst>
                                        <p:tav tm="0">
                                          <p:val>
                                            <p:strVal val="#ppt_h+1"/>
                                          </p:val>
                                        </p:tav>
                                        <p:tav tm="100000">
                                          <p:val>
                                            <p:strVal val="#ppt_y"/>
                                          </p:val>
                                        </p:tav>
                                      </p:tavLst>
                                    </p:anim>
                                    <p:animEffect transition="in" filter="fade">
                                      <p:cBhvr>
                                        <p:cTn id="11" dur="500"/>
                                        <p:tgtEl>
                                          <p:spTgt spid="2"/>
                                        </p:tgtEl>
                                      </p:cBhvr>
                                    </p:animEffect>
                                  </p:childTnLst>
                                </p:cTn>
                              </p:par>
                            </p:childTnLst>
                          </p:cTn>
                        </p:par>
                        <p:par>
                          <p:cTn id="12" fill="hold">
                            <p:stCondLst>
                              <p:cond delay="500"/>
                            </p:stCondLst>
                            <p:childTnLst>
                              <p:par>
                                <p:cTn id="13" presetID="35" presetClass="entr" presetSubtype="0" fill="hold" nodeType="afterEffect">
                                  <p:stCondLst>
                                    <p:cond delay="0"/>
                                  </p:stCondLst>
                                  <p:childTnLst>
                                    <p:set>
                                      <p:cBhvr>
                                        <p:cTn id="14" dur="1" fill="hold">
                                          <p:stCondLst>
                                            <p:cond delay="0"/>
                                          </p:stCondLst>
                                        </p:cTn>
                                        <p:tgtEl>
                                          <p:spTgt spid="4097"/>
                                        </p:tgtEl>
                                        <p:attrNameLst>
                                          <p:attrName>style.visibility</p:attrName>
                                        </p:attrNameLst>
                                      </p:cBhvr>
                                      <p:to>
                                        <p:strVal val="visible"/>
                                      </p:to>
                                    </p:set>
                                    <p:animEffect transition="in" filter="fade">
                                      <p:cBhvr>
                                        <p:cTn id="15" dur="2000"/>
                                        <p:tgtEl>
                                          <p:spTgt spid="4097"/>
                                        </p:tgtEl>
                                      </p:cBhvr>
                                    </p:animEffect>
                                    <p:anim calcmode="lin" valueType="num">
                                      <p:cBhvr>
                                        <p:cTn id="16" dur="2000" fill="hold"/>
                                        <p:tgtEl>
                                          <p:spTgt spid="4097"/>
                                        </p:tgtEl>
                                        <p:attrNameLst>
                                          <p:attrName>style.rotation</p:attrName>
                                        </p:attrNameLst>
                                      </p:cBhvr>
                                      <p:tavLst>
                                        <p:tav tm="0">
                                          <p:val>
                                            <p:fltVal val="720"/>
                                          </p:val>
                                        </p:tav>
                                        <p:tav tm="100000">
                                          <p:val>
                                            <p:fltVal val="0"/>
                                          </p:val>
                                        </p:tav>
                                      </p:tavLst>
                                    </p:anim>
                                    <p:anim calcmode="lin" valueType="num">
                                      <p:cBhvr>
                                        <p:cTn id="17" dur="2000" fill="hold"/>
                                        <p:tgtEl>
                                          <p:spTgt spid="4097"/>
                                        </p:tgtEl>
                                        <p:attrNameLst>
                                          <p:attrName>ppt_h</p:attrName>
                                        </p:attrNameLst>
                                      </p:cBhvr>
                                      <p:tavLst>
                                        <p:tav tm="0">
                                          <p:val>
                                            <p:fltVal val="0"/>
                                          </p:val>
                                        </p:tav>
                                        <p:tav tm="100000">
                                          <p:val>
                                            <p:strVal val="#ppt_h"/>
                                          </p:val>
                                        </p:tav>
                                      </p:tavLst>
                                    </p:anim>
                                    <p:anim calcmode="lin" valueType="num">
                                      <p:cBhvr>
                                        <p:cTn id="18" dur="2000" fill="hold"/>
                                        <p:tgtEl>
                                          <p:spTgt spid="4097"/>
                                        </p:tgtEl>
                                        <p:attrNameLst>
                                          <p:attrName>ppt_w</p:attrName>
                                        </p:attrNameLst>
                                      </p:cBhvr>
                                      <p:tavLst>
                                        <p:tav tm="0">
                                          <p:val>
                                            <p:fltVal val="0"/>
                                          </p:val>
                                        </p:tav>
                                        <p:tav tm="100000">
                                          <p:val>
                                            <p:strVal val="#ppt_w"/>
                                          </p:val>
                                        </p:tav>
                                      </p:tavLst>
                                    </p:anim>
                                  </p:childTnLst>
                                </p:cTn>
                              </p:par>
                              <p:par>
                                <p:cTn id="19" presetID="35"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anim calcmode="lin" valueType="num">
                                      <p:cBhvr>
                                        <p:cTn id="22" dur="2000" fill="hold"/>
                                        <p:tgtEl>
                                          <p:spTgt spid="5"/>
                                        </p:tgtEl>
                                        <p:attrNameLst>
                                          <p:attrName>style.rotation</p:attrName>
                                        </p:attrNameLst>
                                      </p:cBhvr>
                                      <p:tavLst>
                                        <p:tav tm="0">
                                          <p:val>
                                            <p:fltVal val="720"/>
                                          </p:val>
                                        </p:tav>
                                        <p:tav tm="100000">
                                          <p:val>
                                            <p:fltVal val="0"/>
                                          </p:val>
                                        </p:tav>
                                      </p:tavLst>
                                    </p:anim>
                                    <p:anim calcmode="lin" valueType="num">
                                      <p:cBhvr>
                                        <p:cTn id="23" dur="2000" fill="hold"/>
                                        <p:tgtEl>
                                          <p:spTgt spid="5"/>
                                        </p:tgtEl>
                                        <p:attrNameLst>
                                          <p:attrName>ppt_h</p:attrName>
                                        </p:attrNameLst>
                                      </p:cBhvr>
                                      <p:tavLst>
                                        <p:tav tm="0">
                                          <p:val>
                                            <p:fltVal val="0"/>
                                          </p:val>
                                        </p:tav>
                                        <p:tav tm="100000">
                                          <p:val>
                                            <p:strVal val="#ppt_h"/>
                                          </p:val>
                                        </p:tav>
                                      </p:tavLst>
                                    </p:anim>
                                    <p:anim calcmode="lin" valueType="num">
                                      <p:cBhvr>
                                        <p:cTn id="24" dur="2000" fill="hold"/>
                                        <p:tgtEl>
                                          <p:spTgt spid="5"/>
                                        </p:tgtEl>
                                        <p:attrNameLst>
                                          <p:attrName>ppt_w</p:attrName>
                                        </p:attrNameLst>
                                      </p:cBhvr>
                                      <p:tavLst>
                                        <p:tav tm="0">
                                          <p:val>
                                            <p:fltVal val="0"/>
                                          </p:val>
                                        </p:tav>
                                        <p:tav tm="100000">
                                          <p:val>
                                            <p:strVal val="#ppt_w"/>
                                          </p:val>
                                        </p:tav>
                                      </p:tavLst>
                                    </p:anim>
                                  </p:childTnLst>
                                </p:cTn>
                              </p:par>
                            </p:childTnLst>
                          </p:cTn>
                        </p:par>
                        <p:par>
                          <p:cTn id="25" fill="hold">
                            <p:stCondLst>
                              <p:cond delay="2500"/>
                            </p:stCondLst>
                            <p:childTnLst>
                              <p:par>
                                <p:cTn id="26" presetID="54" presetClass="entr" presetSubtype="0" accel="10000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2000" fill="hold"/>
                                        <p:tgtEl>
                                          <p:spTgt spid="7"/>
                                        </p:tgtEl>
                                        <p:attrNameLst>
                                          <p:attrName>ppt_w</p:attrName>
                                        </p:attrNameLst>
                                      </p:cBhvr>
                                      <p:tavLst>
                                        <p:tav tm="0">
                                          <p:val>
                                            <p:strVal val="#ppt_w*0.05"/>
                                          </p:val>
                                        </p:tav>
                                        <p:tav tm="100000">
                                          <p:val>
                                            <p:strVal val="#ppt_w"/>
                                          </p:val>
                                        </p:tav>
                                      </p:tavLst>
                                    </p:anim>
                                    <p:anim calcmode="lin" valueType="num">
                                      <p:cBhvr>
                                        <p:cTn id="29" dur="2000" fill="hold"/>
                                        <p:tgtEl>
                                          <p:spTgt spid="7"/>
                                        </p:tgtEl>
                                        <p:attrNameLst>
                                          <p:attrName>ppt_h</p:attrName>
                                        </p:attrNameLst>
                                      </p:cBhvr>
                                      <p:tavLst>
                                        <p:tav tm="0">
                                          <p:val>
                                            <p:strVal val="#ppt_h"/>
                                          </p:val>
                                        </p:tav>
                                        <p:tav tm="100000">
                                          <p:val>
                                            <p:strVal val="#ppt_h"/>
                                          </p:val>
                                        </p:tav>
                                      </p:tavLst>
                                    </p:anim>
                                    <p:anim calcmode="lin" valueType="num">
                                      <p:cBhvr>
                                        <p:cTn id="30" dur="2000" fill="hold"/>
                                        <p:tgtEl>
                                          <p:spTgt spid="7"/>
                                        </p:tgtEl>
                                        <p:attrNameLst>
                                          <p:attrName>ppt_x</p:attrName>
                                        </p:attrNameLst>
                                      </p:cBhvr>
                                      <p:tavLst>
                                        <p:tav tm="0">
                                          <p:val>
                                            <p:strVal val="#ppt_x-.2"/>
                                          </p:val>
                                        </p:tav>
                                        <p:tav tm="100000">
                                          <p:val>
                                            <p:strVal val="#ppt_x"/>
                                          </p:val>
                                        </p:tav>
                                      </p:tavLst>
                                    </p:anim>
                                    <p:anim calcmode="lin" valueType="num">
                                      <p:cBhvr>
                                        <p:cTn id="31" dur="2000" fill="hold"/>
                                        <p:tgtEl>
                                          <p:spTgt spid="7"/>
                                        </p:tgtEl>
                                        <p:attrNameLst>
                                          <p:attrName>ppt_y</p:attrName>
                                        </p:attrNameLst>
                                      </p:cBhvr>
                                      <p:tavLst>
                                        <p:tav tm="0">
                                          <p:val>
                                            <p:strVal val="#ppt_y"/>
                                          </p:val>
                                        </p:tav>
                                        <p:tav tm="100000">
                                          <p:val>
                                            <p:strVal val="#ppt_y"/>
                                          </p:val>
                                        </p:tav>
                                      </p:tavLst>
                                    </p:anim>
                                    <p:animEffect transition="in" filter="fade">
                                      <p:cBhvr>
                                        <p:cTn id="32" dur="2000"/>
                                        <p:tgtEl>
                                          <p:spTgt spid="7"/>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6">
                                            <p:txEl>
                                              <p:pRg st="0" end="0"/>
                                            </p:txEl>
                                          </p:spTgt>
                                        </p:tgtEl>
                                        <p:attrNameLst>
                                          <p:attrName>style.visibility</p:attrName>
                                        </p:attrNameLst>
                                      </p:cBhvr>
                                      <p:to>
                                        <p:strVal val="visible"/>
                                      </p:to>
                                    </p:set>
                                    <p:animEffect transition="in" filter="fade">
                                      <p:cBhvr>
                                        <p:cTn id="36"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P spid="6"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2991781"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Question:</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TextBox 4"/>
          <p:cNvSpPr txBox="1"/>
          <p:nvPr/>
        </p:nvSpPr>
        <p:spPr>
          <a:xfrm>
            <a:off x="1035220" y="1298726"/>
            <a:ext cx="6395064" cy="1815882"/>
          </a:xfrm>
          <a:prstGeom prst="rect">
            <a:avLst/>
          </a:prstGeom>
          <a:noFill/>
        </p:spPr>
        <p:txBody>
          <a:bodyPr wrap="square" rtlCol="0">
            <a:spAutoFit/>
          </a:bodyPr>
          <a:lstStyle/>
          <a:p>
            <a:r>
              <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Hollywood Hills" pitchFamily="2" charset="0"/>
              </a:rPr>
              <a:t>What are the similarities between colleges? What makes each college unique? Why do people come to college over all?</a:t>
            </a:r>
            <a:endParaRPr lang="en-US" sz="28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Hollywood Hills" pitchFamily="2" charset="0"/>
            </a:endParaRPr>
          </a:p>
        </p:txBody>
      </p:sp>
      <p:pic>
        <p:nvPicPr>
          <p:cNvPr id="6" name="Picture 5" descr="DSCN0363.JPG"/>
          <p:cNvPicPr>
            <a:picLocks noChangeAspect="1"/>
          </p:cNvPicPr>
          <p:nvPr/>
        </p:nvPicPr>
        <p:blipFill>
          <a:blip r:embed="rId2" cstate="print"/>
          <a:stretch>
            <a:fillRect/>
          </a:stretch>
        </p:blipFill>
        <p:spPr>
          <a:xfrm rot="20641651">
            <a:off x="3157682" y="3508823"/>
            <a:ext cx="3124200" cy="2343150"/>
          </a:xfrm>
          <a:prstGeom prst="rect">
            <a:avLst/>
          </a:prstGeom>
        </p:spPr>
      </p:pic>
      <p:sp>
        <p:nvSpPr>
          <p:cNvPr id="7" name="TextBox 6"/>
          <p:cNvSpPr txBox="1"/>
          <p:nvPr/>
        </p:nvSpPr>
        <p:spPr>
          <a:xfrm rot="20566416">
            <a:off x="1984616" y="5499819"/>
            <a:ext cx="1676400" cy="276999"/>
          </a:xfrm>
          <a:prstGeom prst="rect">
            <a:avLst/>
          </a:prstGeom>
          <a:noFill/>
        </p:spPr>
        <p:txBody>
          <a:bodyPr wrap="square" rtlCol="0">
            <a:spAutoFit/>
          </a:bodyPr>
          <a:lstStyle/>
          <a:p>
            <a:r>
              <a:rPr lang="en-US" sz="1200" b="1" dirty="0" smtClean="0">
                <a:solidFill>
                  <a:schemeClr val="bg1"/>
                </a:solidFill>
              </a:rPr>
              <a:t>Bloomsburg University</a:t>
            </a:r>
            <a:endParaRPr lang="en-US" sz="1200" b="1" dirty="0">
              <a:solidFill>
                <a:schemeClr val="bg1"/>
              </a:solidFill>
            </a:endParaRPr>
          </a:p>
        </p:txBody>
      </p:sp>
    </p:spTree>
  </p:cSld>
  <p:clrMapOvr>
    <a:masterClrMapping/>
  </p:clrMapOvr>
  <p:transition spd="slow" advClick="0" advTm="10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8" presetClass="entr" presetSubtype="0" accel="5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2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4" dur="2000" fill="hold"/>
                                        <p:tgtEl>
                                          <p:spTgt spid="5"/>
                                        </p:tgtEl>
                                        <p:attrNameLst>
                                          <p:attrName>ppt_y</p:attrName>
                                        </p:attrNameLst>
                                      </p:cBhvr>
                                      <p:tavLst>
                                        <p:tav tm="0">
                                          <p:val>
                                            <p:strVal val="#ppt_y"/>
                                          </p:val>
                                        </p:tav>
                                        <p:tav tm="100000">
                                          <p:val>
                                            <p:strVal val="#ppt_y"/>
                                          </p:val>
                                        </p:tav>
                                      </p:tavLst>
                                    </p:anim>
                                    <p:animEffect transition="in" filter="fade">
                                      <p:cBhvr>
                                        <p:cTn id="15" dur="2000"/>
                                        <p:tgtEl>
                                          <p:spTgt spid="5"/>
                                        </p:tgtEl>
                                      </p:cBhvr>
                                    </p:animEffect>
                                  </p:childTnLst>
                                </p:cTn>
                              </p:par>
                            </p:childTnLst>
                          </p:cTn>
                        </p:par>
                        <p:par>
                          <p:cTn id="16" fill="hold">
                            <p:stCondLst>
                              <p:cond delay="2500"/>
                            </p:stCondLst>
                            <p:childTnLst>
                              <p:par>
                                <p:cTn id="17" presetID="22" presetClass="entr" presetSubtype="4"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7"/>
                                        </p:tgtEl>
                                        <p:attrNameLst>
                                          <p:attrName>ppt_y</p:attrName>
                                        </p:attrNameLst>
                                      </p:cBhvr>
                                      <p:tavLst>
                                        <p:tav tm="0">
                                          <p:val>
                                            <p:strVal val="#ppt_y"/>
                                          </p:val>
                                        </p:tav>
                                        <p:tav tm="100000">
                                          <p:val>
                                            <p:strVal val="#ppt_y"/>
                                          </p:val>
                                        </p:tav>
                                      </p:tavLst>
                                    </p:anim>
                                    <p:anim calcmode="lin" valueType="num">
                                      <p:cBhvr>
                                        <p:cTn id="26"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5"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29735" y="228600"/>
            <a:ext cx="4525598" cy="1107996"/>
          </a:xfrm>
          <a:prstGeom prst="rect">
            <a:avLst/>
          </a:prstGeom>
          <a:noFill/>
        </p:spPr>
        <p:txBody>
          <a:bodyPr wrap="none" lIns="91440" tIns="45720" rIns="91440" bIns="45720">
            <a:spAutoFit/>
          </a:bodyPr>
          <a:lstStyle/>
          <a:p>
            <a:pPr algn="ctr"/>
            <a:r>
              <a:rPr lang="en-US" sz="66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Conclusion</a:t>
            </a:r>
            <a:endParaRPr lang="en-US" sz="66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228600" y="1524000"/>
            <a:ext cx="7924800" cy="4278094"/>
          </a:xfrm>
          <a:prstGeom prst="rect">
            <a:avLst/>
          </a:prstGeom>
          <a:noFill/>
        </p:spPr>
        <p:txBody>
          <a:bodyPr wrap="square" rtlCol="0">
            <a:spAutoFit/>
          </a:bodyPr>
          <a:lstStyle/>
          <a:p>
            <a:r>
              <a:rPr lang="en-US" sz="3200" b="1" dirty="0" smtClean="0">
                <a:ln w="12700">
                  <a:solidFill>
                    <a:schemeClr val="tx2">
                      <a:satMod val="155000"/>
                    </a:schemeClr>
                  </a:solidFill>
                  <a:prstDash val="solid"/>
                </a:ln>
                <a:effectLst>
                  <a:outerShdw blurRad="41275" dist="20320" dir="1800000" algn="tl" rotWithShape="0">
                    <a:srgbClr val="000000">
                      <a:alpha val="40000"/>
                    </a:srgbClr>
                  </a:outerShdw>
                </a:effectLst>
              </a:rPr>
              <a:t>Within my observations I have noticed</a:t>
            </a:r>
          </a:p>
          <a:p>
            <a:pPr lvl="1">
              <a:buFont typeface="Wingdings" pitchFamily="2" charset="2"/>
              <a:buChar char="v"/>
            </a:pPr>
            <a:r>
              <a:rPr lang="en-U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 Many students have similar schedules no matter where they go.</a:t>
            </a:r>
          </a:p>
          <a:p>
            <a:pPr lvl="1">
              <a:buFont typeface="Wingdings" pitchFamily="2" charset="2"/>
              <a:buChar char="v"/>
            </a:pPr>
            <a:r>
              <a:rPr lang="en-U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They pick different schools yet for the same reasons.</a:t>
            </a:r>
          </a:p>
          <a:p>
            <a:pPr lvl="1">
              <a:buFont typeface="Wingdings" pitchFamily="2" charset="2"/>
              <a:buChar char="v"/>
            </a:pPr>
            <a:r>
              <a:rPr lang="en-U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The dorms are different furniture wise but they all look similar set up wise.</a:t>
            </a:r>
          </a:p>
          <a:p>
            <a:pPr lvl="1">
              <a:buFont typeface="Wingdings" pitchFamily="2" charset="2"/>
              <a:buChar char="v"/>
            </a:pPr>
            <a:r>
              <a:rPr lang="en-U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Classrooms are all different.</a:t>
            </a:r>
          </a:p>
          <a:p>
            <a:pPr lvl="1">
              <a:buFont typeface="Wingdings" pitchFamily="2" charset="2"/>
              <a:buChar char="v"/>
            </a:pPr>
            <a:r>
              <a:rPr lang="en-U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All schools are excellent in certain majors.</a:t>
            </a:r>
          </a:p>
          <a:p>
            <a:pPr lvl="1">
              <a:buFont typeface="Wingdings" pitchFamily="2" charset="2"/>
              <a:buChar char="v"/>
            </a:pPr>
            <a:r>
              <a:rPr lang="en-US" sz="2400" b="1" dirty="0" smtClean="0">
                <a:ln w="12700">
                  <a:solidFill>
                    <a:schemeClr val="tx2">
                      <a:satMod val="155000"/>
                    </a:schemeClr>
                  </a:solidFill>
                  <a:prstDash val="solid"/>
                </a:ln>
                <a:effectLst>
                  <a:outerShdw blurRad="41275" dist="20320" dir="1800000" algn="tl" rotWithShape="0">
                    <a:srgbClr val="000000">
                      <a:alpha val="40000"/>
                    </a:srgbClr>
                  </a:outerShdw>
                </a:effectLst>
              </a:rPr>
              <a:t>Schools are unique because of the layout of the schools and the students who go there.</a:t>
            </a:r>
          </a:p>
        </p:txBody>
      </p:sp>
    </p:spTree>
  </p:cSld>
  <p:clrMapOvr>
    <a:masterClrMapping/>
  </p:clrMapOvr>
  <p:transition spd="slow" advClick="0" advTm="10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23" presetClass="entr" presetSubtype="52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2000" fill="hold"/>
                                        <p:tgtEl>
                                          <p:spTgt spid="3"/>
                                        </p:tgtEl>
                                        <p:attrNameLst>
                                          <p:attrName>ppt_w</p:attrName>
                                        </p:attrNameLst>
                                      </p:cBhvr>
                                      <p:tavLst>
                                        <p:tav tm="0">
                                          <p:val>
                                            <p:fltVal val="0"/>
                                          </p:val>
                                        </p:tav>
                                        <p:tav tm="100000">
                                          <p:val>
                                            <p:strVal val="#ppt_w"/>
                                          </p:val>
                                        </p:tav>
                                      </p:tavLst>
                                    </p:anim>
                                    <p:anim calcmode="lin" valueType="num">
                                      <p:cBhvr>
                                        <p:cTn id="18" dur="2000" fill="hold"/>
                                        <p:tgtEl>
                                          <p:spTgt spid="3"/>
                                        </p:tgtEl>
                                        <p:attrNameLst>
                                          <p:attrName>ppt_h</p:attrName>
                                        </p:attrNameLst>
                                      </p:cBhvr>
                                      <p:tavLst>
                                        <p:tav tm="0">
                                          <p:val>
                                            <p:fltVal val="0"/>
                                          </p:val>
                                        </p:tav>
                                        <p:tav tm="100000">
                                          <p:val>
                                            <p:strVal val="#ppt_h"/>
                                          </p:val>
                                        </p:tav>
                                      </p:tavLst>
                                    </p:anim>
                                    <p:anim calcmode="lin" valueType="num">
                                      <p:cBhvr>
                                        <p:cTn id="19" dur="2000" fill="hold"/>
                                        <p:tgtEl>
                                          <p:spTgt spid="3"/>
                                        </p:tgtEl>
                                        <p:attrNameLst>
                                          <p:attrName>ppt_x</p:attrName>
                                        </p:attrNameLst>
                                      </p:cBhvr>
                                      <p:tavLst>
                                        <p:tav tm="0">
                                          <p:val>
                                            <p:fltVal val="0.5"/>
                                          </p:val>
                                        </p:tav>
                                        <p:tav tm="100000">
                                          <p:val>
                                            <p:strVal val="#ppt_x"/>
                                          </p:val>
                                        </p:tav>
                                      </p:tavLst>
                                    </p:anim>
                                    <p:anim calcmode="lin" valueType="num">
                                      <p:cBhvr>
                                        <p:cTn id="20" dur="2000" fill="hold"/>
                                        <p:tgtEl>
                                          <p:spTgt spid="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057400" y="304800"/>
            <a:ext cx="450636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Bibliography</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TextBox 2"/>
          <p:cNvSpPr txBox="1"/>
          <p:nvPr/>
        </p:nvSpPr>
        <p:spPr>
          <a:xfrm>
            <a:off x="0" y="1752600"/>
            <a:ext cx="9144000" cy="2585323"/>
          </a:xfrm>
          <a:prstGeom prst="rect">
            <a:avLst/>
          </a:prstGeom>
          <a:noFill/>
        </p:spPr>
        <p:txBody>
          <a:bodyPr wrap="square" rtlCol="0">
            <a:spAutoFit/>
          </a:bodyPr>
          <a:lstStyle/>
          <a:p>
            <a:pPr>
              <a:buFontTx/>
              <a:buChar char="-"/>
            </a:pPr>
            <a:r>
              <a:rPr lang="en-US" dirty="0" smtClean="0">
                <a:solidFill>
                  <a:schemeClr val="accent2">
                    <a:lumMod val="60000"/>
                    <a:lumOff val="40000"/>
                  </a:schemeClr>
                </a:solidFill>
              </a:rPr>
              <a:t>http://www.collegeprofiles.com/marywood.html</a:t>
            </a:r>
          </a:p>
          <a:p>
            <a:r>
              <a:rPr lang="en-US" dirty="0" smtClean="0">
                <a:solidFill>
                  <a:schemeClr val="accent2">
                    <a:lumMod val="60000"/>
                    <a:lumOff val="40000"/>
                  </a:schemeClr>
                </a:solidFill>
              </a:rPr>
              <a:t>-</a:t>
            </a:r>
            <a:r>
              <a:rPr lang="en-US" dirty="0" smtClean="0">
                <a:solidFill>
                  <a:schemeClr val="accent2">
                    <a:lumMod val="60000"/>
                    <a:lumOff val="40000"/>
                  </a:schemeClr>
                </a:solidFill>
              </a:rPr>
              <a:t>http</a:t>
            </a:r>
            <a:r>
              <a:rPr lang="en-US" dirty="0" smtClean="0">
                <a:solidFill>
                  <a:schemeClr val="accent2">
                    <a:lumMod val="60000"/>
                    <a:lumOff val="40000"/>
                  </a:schemeClr>
                </a:solidFill>
              </a:rPr>
              <a:t>://en.wikipedia.org/wiki/Eberhardt_Hall,_New_Jersey_Institute_of_Technology </a:t>
            </a:r>
          </a:p>
          <a:p>
            <a:pPr>
              <a:buFontTx/>
              <a:buChar char="-"/>
            </a:pPr>
            <a:r>
              <a:rPr lang="en-US" dirty="0" smtClean="0">
                <a:solidFill>
                  <a:schemeClr val="accent2">
                    <a:lumMod val="60000"/>
                    <a:lumOff val="40000"/>
                  </a:schemeClr>
                </a:solidFill>
              </a:rPr>
              <a:t>http://www.facebook.com/photo.php?fbid=1370150653976&amp;set=a.1370148853931.100009.1238020211&amp;type=1&amp;theater</a:t>
            </a:r>
          </a:p>
          <a:p>
            <a:pPr>
              <a:buFontTx/>
              <a:buChar char="-"/>
            </a:pPr>
            <a:r>
              <a:rPr lang="en-US" dirty="0" smtClean="0">
                <a:solidFill>
                  <a:schemeClr val="accent2">
                    <a:lumMod val="60000"/>
                    <a:lumOff val="40000"/>
                  </a:schemeClr>
                </a:solidFill>
              </a:rPr>
              <a:t>http://www.facebook.com/photo.php?fbid=282164785132725&amp;set=a.167581693257702.46071.100000176173470&amp;type=1&amp;theater</a:t>
            </a:r>
          </a:p>
          <a:p>
            <a:pPr>
              <a:buFontTx/>
              <a:buChar char="-"/>
            </a:pPr>
            <a:r>
              <a:rPr lang="en-US" dirty="0" smtClean="0">
                <a:solidFill>
                  <a:schemeClr val="accent2">
                    <a:lumMod val="60000"/>
                    <a:lumOff val="40000"/>
                  </a:schemeClr>
                </a:solidFill>
              </a:rPr>
              <a:t>Steinberg C. 2010</a:t>
            </a:r>
          </a:p>
          <a:p>
            <a:pPr>
              <a:buFontTx/>
              <a:buChar char="-"/>
            </a:pPr>
            <a:r>
              <a:rPr lang="en-US" dirty="0" smtClean="0">
                <a:solidFill>
                  <a:schemeClr val="bg1"/>
                </a:solidFill>
              </a:rPr>
              <a:t> Steinberg K. 2011</a:t>
            </a:r>
          </a:p>
          <a:p>
            <a:pPr>
              <a:buFontTx/>
              <a:buChar char="-"/>
            </a:pPr>
            <a:endParaRPr lang="en-US" dirty="0" smtClean="0">
              <a:solidFill>
                <a:schemeClr val="bg1"/>
              </a:solidFill>
            </a:endParaRPr>
          </a:p>
        </p:txBody>
      </p:sp>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0" fill="hold"/>
                                        <p:tgtEl>
                                          <p:spTgt spid="2"/>
                                        </p:tgtEl>
                                        <p:attrNameLst>
                                          <p:attrName>ppt_x</p:attrName>
                                        </p:attrNameLst>
                                      </p:cBhvr>
                                      <p:tavLst>
                                        <p:tav tm="0">
                                          <p:val>
                                            <p:strVal val="#ppt_x"/>
                                          </p:val>
                                        </p:tav>
                                        <p:tav tm="100000">
                                          <p:val>
                                            <p:strVal val="#ppt_x"/>
                                          </p:val>
                                        </p:tav>
                                      </p:tavLst>
                                    </p:anim>
                                    <p:anim calcmode="lin" valueType="num">
                                      <p:cBhvr>
                                        <p:cTn id="8" dur="15000" fill="hold"/>
                                        <p:tgtEl>
                                          <p:spTgt spid="2"/>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5000" fill="hold"/>
                                        <p:tgtEl>
                                          <p:spTgt spid="3"/>
                                        </p:tgtEl>
                                        <p:attrNameLst>
                                          <p:attrName>ppt_x</p:attrName>
                                        </p:attrNameLst>
                                      </p:cBhvr>
                                      <p:tavLst>
                                        <p:tav tm="0">
                                          <p:val>
                                            <p:strVal val="#ppt_x"/>
                                          </p:val>
                                        </p:tav>
                                        <p:tav tm="100000">
                                          <p:val>
                                            <p:strVal val="#ppt_x"/>
                                          </p:val>
                                        </p:tav>
                                      </p:tavLst>
                                    </p:anim>
                                    <p:anim calcmode="lin" valueType="num">
                                      <p:cBhvr>
                                        <p:cTn id="12" dur="15000" fill="hold"/>
                                        <p:tgtEl>
                                          <p:spTgt spid="3"/>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5581" y="381000"/>
            <a:ext cx="3781356"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Background:</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4" name="TextBox 3"/>
          <p:cNvSpPr txBox="1"/>
          <p:nvPr/>
        </p:nvSpPr>
        <p:spPr>
          <a:xfrm>
            <a:off x="304800" y="1219200"/>
            <a:ext cx="7620000" cy="2308324"/>
          </a:xfrm>
          <a:prstGeom prst="rect">
            <a:avLst/>
          </a:prstGeom>
          <a:noFill/>
        </p:spPr>
        <p:txBody>
          <a:bodyPr wrap="square" rtlCol="0">
            <a:spAutoFit/>
          </a:bodyPr>
          <a:lstStyle/>
          <a:p>
            <a:r>
              <a:rPr lang="en-US" dirty="0" smtClean="0"/>
              <a:t>While reading “My Freshman Year” by Rebekah Nathan I read many things that are similar and different between Any U and all the schools I observed.  For instance, I observed over the first week of school when the freshman were moving in that we had many things for them to do.  In “My Freshman Year” they had “optional social, sport, and orientation activities”. (Nathan,2005,p.10)  This is unlike Bloomsburg due to the fact the orientation is mandatory and in Any U it is optional. </a:t>
            </a:r>
            <a:r>
              <a:rPr lang="en-US" sz="1600" baseline="30000" dirty="0" smtClean="0"/>
              <a:t>[1]</a:t>
            </a:r>
            <a:endParaRPr lang="en-US" baseline="30000" dirty="0" smtClean="0"/>
          </a:p>
          <a:p>
            <a:endParaRPr lang="en-US" dirty="0"/>
          </a:p>
        </p:txBody>
      </p:sp>
      <p:pic>
        <p:nvPicPr>
          <p:cNvPr id="1026" name="Picture 2" descr="DSCN0366"/>
          <p:cNvPicPr preferRelativeResize="0">
            <a:picLocks noChangeArrowheads="1" noChangeShapeType="1"/>
          </p:cNvPicPr>
          <p:nvPr/>
        </p:nvPicPr>
        <p:blipFill>
          <a:blip r:embed="rId2" cstate="print"/>
          <a:srcRect l="9047"/>
          <a:stretch>
            <a:fillRect/>
          </a:stretch>
        </p:blipFill>
        <p:spPr bwMode="auto">
          <a:xfrm rot="929041">
            <a:off x="2322253" y="3612633"/>
            <a:ext cx="4002817" cy="2528336"/>
          </a:xfrm>
          <a:prstGeom prst="rect">
            <a:avLst/>
          </a:prstGeom>
          <a:noFill/>
          <a:ln w="9525" algn="in">
            <a:noFill/>
            <a:miter lim="800000"/>
            <a:headEnd/>
            <a:tailEnd/>
          </a:ln>
          <a:effectLst/>
        </p:spPr>
      </p:pic>
      <p:sp>
        <p:nvSpPr>
          <p:cNvPr id="6" name="TextBox 5"/>
          <p:cNvSpPr txBox="1"/>
          <p:nvPr/>
        </p:nvSpPr>
        <p:spPr>
          <a:xfrm>
            <a:off x="7467600" y="6324600"/>
            <a:ext cx="1447800" cy="369332"/>
          </a:xfrm>
          <a:prstGeom prst="rect">
            <a:avLst/>
          </a:prstGeom>
          <a:noFill/>
        </p:spPr>
        <p:txBody>
          <a:bodyPr wrap="square" rtlCol="0">
            <a:sp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[1] Three IN’s</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TextBox 6"/>
          <p:cNvSpPr txBox="1"/>
          <p:nvPr/>
        </p:nvSpPr>
        <p:spPr>
          <a:xfrm rot="999360">
            <a:off x="2888318" y="6087605"/>
            <a:ext cx="1676400" cy="276999"/>
          </a:xfrm>
          <a:prstGeom prst="rect">
            <a:avLst/>
          </a:prstGeom>
          <a:noFill/>
        </p:spPr>
        <p:txBody>
          <a:bodyPr wrap="square" rtlCol="0">
            <a:spAutoFit/>
          </a:bodyPr>
          <a:lstStyle/>
          <a:p>
            <a:r>
              <a:rPr lang="en-US" sz="1200" b="1" dirty="0" smtClean="0">
                <a:solidFill>
                  <a:schemeClr val="bg1"/>
                </a:solidFill>
              </a:rPr>
              <a:t>Bloomsburg University</a:t>
            </a:r>
            <a:endParaRPr lang="en-US" sz="1200" b="1" dirty="0">
              <a:solidFill>
                <a:schemeClr val="bg1"/>
              </a:solidFill>
            </a:endParaRPr>
          </a:p>
        </p:txBody>
      </p:sp>
    </p:spTree>
  </p:cSld>
  <p:clrMapOvr>
    <a:masterClrMapping/>
  </p:clrMapOvr>
  <p:transition advClick="0" advTm="2000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2000"/>
                                        <p:tgtEl>
                                          <p:spTgt spid="2">
                                            <p:txEl>
                                              <p:pRg st="0" end="0"/>
                                            </p:txEl>
                                          </p:spTgt>
                                        </p:tgtEl>
                                      </p:cBhvr>
                                    </p:animEffect>
                                  </p:childTnLst>
                                </p:cTn>
                              </p:par>
                            </p:childTnLst>
                          </p:cTn>
                        </p:par>
                        <p:par>
                          <p:cTn id="8" fill="hold">
                            <p:stCondLst>
                              <p:cond delay="2000"/>
                            </p:stCondLst>
                            <p:childTnLst>
                              <p:par>
                                <p:cTn id="9" presetID="35"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anim calcmode="lin" valueType="num">
                                      <p:cBhvr>
                                        <p:cTn id="12" dur="2000" fill="hold"/>
                                        <p:tgtEl>
                                          <p:spTgt spid="1026"/>
                                        </p:tgtEl>
                                        <p:attrNameLst>
                                          <p:attrName>style.rotation</p:attrName>
                                        </p:attrNameLst>
                                      </p:cBhvr>
                                      <p:tavLst>
                                        <p:tav tm="0">
                                          <p:val>
                                            <p:fltVal val="720"/>
                                          </p:val>
                                        </p:tav>
                                        <p:tav tm="100000">
                                          <p:val>
                                            <p:fltVal val="0"/>
                                          </p:val>
                                        </p:tav>
                                      </p:tavLst>
                                    </p:anim>
                                    <p:anim calcmode="lin" valueType="num">
                                      <p:cBhvr>
                                        <p:cTn id="13" dur="2000" fill="hold"/>
                                        <p:tgtEl>
                                          <p:spTgt spid="1026"/>
                                        </p:tgtEl>
                                        <p:attrNameLst>
                                          <p:attrName>ppt_h</p:attrName>
                                        </p:attrNameLst>
                                      </p:cBhvr>
                                      <p:tavLst>
                                        <p:tav tm="0">
                                          <p:val>
                                            <p:fltVal val="0"/>
                                          </p:val>
                                        </p:tav>
                                        <p:tav tm="100000">
                                          <p:val>
                                            <p:strVal val="#ppt_h"/>
                                          </p:val>
                                        </p:tav>
                                      </p:tavLst>
                                    </p:anim>
                                    <p:anim calcmode="lin" valueType="num">
                                      <p:cBhvr>
                                        <p:cTn id="14" dur="2000" fill="hold"/>
                                        <p:tgtEl>
                                          <p:spTgt spid="1026"/>
                                        </p:tgtEl>
                                        <p:attrNameLst>
                                          <p:attrName>ppt_w</p:attrName>
                                        </p:attrNameLst>
                                      </p:cBhvr>
                                      <p:tavLst>
                                        <p:tav tm="0">
                                          <p:val>
                                            <p:fltVal val="0"/>
                                          </p:val>
                                        </p:tav>
                                        <p:tav tm="100000">
                                          <p:val>
                                            <p:strVal val="#ppt_w"/>
                                          </p:val>
                                        </p:tav>
                                      </p:tavLst>
                                    </p:anim>
                                  </p:childTnLst>
                                </p:cTn>
                              </p:par>
                              <p:par>
                                <p:cTn id="15" presetID="5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770" decel="100000"/>
                                        <p:tgtEl>
                                          <p:spTgt spid="7"/>
                                        </p:tgtEl>
                                      </p:cBhvr>
                                    </p:animEffect>
                                    <p:animScale>
                                      <p:cBhvr>
                                        <p:cTn id="18" dur="770" decel="100000"/>
                                        <p:tgtEl>
                                          <p:spTgt spid="7"/>
                                        </p:tgtEl>
                                      </p:cBhvr>
                                      <p:from x="10000" y="10000"/>
                                      <p:to x="200000" y="450000"/>
                                    </p:animScale>
                                    <p:animScale>
                                      <p:cBhvr>
                                        <p:cTn id="19" dur="1230" accel="100000" fill="hold">
                                          <p:stCondLst>
                                            <p:cond delay="770"/>
                                          </p:stCondLst>
                                        </p:cTn>
                                        <p:tgtEl>
                                          <p:spTgt spid="7"/>
                                        </p:tgtEl>
                                      </p:cBhvr>
                                      <p:from x="200000" y="450000"/>
                                      <p:to x="100000" y="100000"/>
                                    </p:animScale>
                                    <p:set>
                                      <p:cBhvr>
                                        <p:cTn id="20" dur="770" fill="hold"/>
                                        <p:tgtEl>
                                          <p:spTgt spid="7"/>
                                        </p:tgtEl>
                                        <p:attrNameLst>
                                          <p:attrName>ppt_x</p:attrName>
                                        </p:attrNameLst>
                                      </p:cBhvr>
                                      <p:to>
                                        <p:strVal val="(0.5)"/>
                                      </p:to>
                                    </p:set>
                                    <p:anim from="(0.5)" to="(#ppt_x)" calcmode="lin" valueType="num">
                                      <p:cBhvr>
                                        <p:cTn id="21" dur="1230" accel="100000" fill="hold">
                                          <p:stCondLst>
                                            <p:cond delay="770"/>
                                          </p:stCondLst>
                                        </p:cTn>
                                        <p:tgtEl>
                                          <p:spTgt spid="7"/>
                                        </p:tgtEl>
                                        <p:attrNameLst>
                                          <p:attrName>ppt_x</p:attrName>
                                        </p:attrNameLst>
                                      </p:cBhvr>
                                    </p:anim>
                                    <p:set>
                                      <p:cBhvr>
                                        <p:cTn id="22" dur="770" fill="hold"/>
                                        <p:tgtEl>
                                          <p:spTgt spid="7"/>
                                        </p:tgtEl>
                                        <p:attrNameLst>
                                          <p:attrName>ppt_y</p:attrName>
                                        </p:attrNameLst>
                                      </p:cBhvr>
                                      <p:to>
                                        <p:strVal val="(#ppt_y+0.4)"/>
                                      </p:to>
                                    </p:set>
                                    <p:anim from="(#ppt_y+0.4)" to="(#ppt_y)" calcmode="lin" valueType="num">
                                      <p:cBhvr>
                                        <p:cTn id="23" dur="1230" accel="100000" fill="hold">
                                          <p:stCondLst>
                                            <p:cond delay="770"/>
                                          </p:stCondLst>
                                        </p:cTn>
                                        <p:tgtEl>
                                          <p:spTgt spid="7"/>
                                        </p:tgtEl>
                                        <p:attrNameLst>
                                          <p:attrName>ppt_y</p:attrName>
                                        </p:attrNameLst>
                                      </p:cBhvr>
                                    </p:anim>
                                  </p:childTnLst>
                                </p:cTn>
                              </p:par>
                            </p:childTnLst>
                          </p:cTn>
                        </p:par>
                        <p:par>
                          <p:cTn id="24" fill="hold">
                            <p:stCondLst>
                              <p:cond delay="4000"/>
                            </p:stCondLst>
                            <p:childTnLst>
                              <p:par>
                                <p:cTn id="25" presetID="39" presetClass="entr" presetSubtype="0" accel="10000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28" dur="10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29" dur="10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600" decel="100000"/>
                                        <p:tgtEl>
                                          <p:spTgt spid="6"/>
                                        </p:tgtEl>
                                      </p:cBhvr>
                                    </p:animEffect>
                                    <p:anim calcmode="lin" valueType="num">
                                      <p:cBhvr>
                                        <p:cTn id="34" dur="1600" decel="100000" fill="hold"/>
                                        <p:tgtEl>
                                          <p:spTgt spid="6"/>
                                        </p:tgtEl>
                                        <p:attrNameLst>
                                          <p:attrName>style.rotation</p:attrName>
                                        </p:attrNameLst>
                                      </p:cBhvr>
                                      <p:tavLst>
                                        <p:tav tm="0">
                                          <p:val>
                                            <p:fltVal val="-90"/>
                                          </p:val>
                                        </p:tav>
                                        <p:tav tm="100000">
                                          <p:val>
                                            <p:fltVal val="0"/>
                                          </p:val>
                                        </p:tav>
                                      </p:tavLst>
                                    </p:anim>
                                    <p:anim calcmode="lin" valueType="num">
                                      <p:cBhvr>
                                        <p:cTn id="35" dur="1600" decel="100000" fill="hold"/>
                                        <p:tgtEl>
                                          <p:spTgt spid="6"/>
                                        </p:tgtEl>
                                        <p:attrNameLst>
                                          <p:attrName>ppt_x</p:attrName>
                                        </p:attrNameLst>
                                      </p:cBhvr>
                                      <p:tavLst>
                                        <p:tav tm="0">
                                          <p:val>
                                            <p:strVal val="#ppt_x+0.4"/>
                                          </p:val>
                                        </p:tav>
                                        <p:tav tm="100000">
                                          <p:val>
                                            <p:strVal val="#ppt_x-0.05"/>
                                          </p:val>
                                        </p:tav>
                                      </p:tavLst>
                                    </p:anim>
                                    <p:anim calcmode="lin" valueType="num">
                                      <p:cBhvr>
                                        <p:cTn id="36" dur="1600" decel="100000" fill="hold"/>
                                        <p:tgtEl>
                                          <p:spTgt spid="6"/>
                                        </p:tgtEl>
                                        <p:attrNameLst>
                                          <p:attrName>ppt_y</p:attrName>
                                        </p:attrNameLst>
                                      </p:cBhvr>
                                      <p:tavLst>
                                        <p:tav tm="0">
                                          <p:val>
                                            <p:strVal val="#ppt_y-0.4"/>
                                          </p:val>
                                        </p:tav>
                                        <p:tav tm="100000">
                                          <p:val>
                                            <p:strVal val="#ppt_y+0.1"/>
                                          </p:val>
                                        </p:tav>
                                      </p:tavLst>
                                    </p:anim>
                                    <p:anim calcmode="lin" valueType="num">
                                      <p:cBhvr>
                                        <p:cTn id="37" dur="400" accel="100000" fill="hold">
                                          <p:stCondLst>
                                            <p:cond delay="1600"/>
                                          </p:stCondLst>
                                        </p:cTn>
                                        <p:tgtEl>
                                          <p:spTgt spid="6"/>
                                        </p:tgtEl>
                                        <p:attrNameLst>
                                          <p:attrName>ppt_x</p:attrName>
                                        </p:attrNameLst>
                                      </p:cBhvr>
                                      <p:tavLst>
                                        <p:tav tm="0">
                                          <p:val>
                                            <p:strVal val="#ppt_x-0.05"/>
                                          </p:val>
                                        </p:tav>
                                        <p:tav tm="100000">
                                          <p:val>
                                            <p:strVal val="#ppt_x"/>
                                          </p:val>
                                        </p:tav>
                                      </p:tavLst>
                                    </p:anim>
                                    <p:anim calcmode="lin" valueType="num">
                                      <p:cBhvr>
                                        <p:cTn id="38" dur="400" accel="100000" fill="hold">
                                          <p:stCondLst>
                                            <p:cond delay="16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4"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1295400"/>
            <a:ext cx="8077200" cy="2031325"/>
          </a:xfrm>
          <a:prstGeom prst="rect">
            <a:avLst/>
          </a:prstGeom>
          <a:noFill/>
        </p:spPr>
        <p:txBody>
          <a:bodyPr wrap="square" rtlCol="0">
            <a:spAutoFit/>
          </a:bodyPr>
          <a:lstStyle/>
          <a:p>
            <a:r>
              <a:rPr lang="en-US" dirty="0">
                <a:solidFill>
                  <a:schemeClr val="tx1">
                    <a:lumMod val="95000"/>
                    <a:lumOff val="5000"/>
                  </a:schemeClr>
                </a:solidFill>
                <a:latin typeface="AR CHRISTY" pitchFamily="2" charset="0"/>
              </a:rPr>
              <a:t>For my project I have decided to compare many colleges to one another.  I looked at Bloomsburg University, Towson University, Marywood University, and  the New Jersey Institute of Technology. </a:t>
            </a:r>
            <a:r>
              <a:rPr lang="en-US" dirty="0" smtClean="0">
                <a:solidFill>
                  <a:schemeClr val="tx1">
                    <a:lumMod val="95000"/>
                    <a:lumOff val="5000"/>
                  </a:schemeClr>
                </a:solidFill>
                <a:latin typeface="AR CHRISTY" pitchFamily="2" charset="0"/>
              </a:rPr>
              <a:t>I gave interviews and looked at time diaries from students who attend the Universities to obtain my findings.   I also looked at pictures from the all the colleges.</a:t>
            </a:r>
            <a:endParaRPr lang="en-US" dirty="0">
              <a:solidFill>
                <a:schemeClr val="tx1">
                  <a:lumMod val="95000"/>
                  <a:lumOff val="5000"/>
                </a:schemeClr>
              </a:solidFill>
              <a:latin typeface="AR CHRISTY" pitchFamily="2" charset="0"/>
            </a:endParaRPr>
          </a:p>
          <a:p>
            <a:r>
              <a:rPr lang="en-US" dirty="0"/>
              <a:t> </a:t>
            </a:r>
          </a:p>
          <a:p>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304800" y="3048000"/>
            <a:ext cx="3808547" cy="2438400"/>
          </a:xfrm>
          <a:prstGeom prst="rect">
            <a:avLst/>
          </a:prstGeom>
          <a:noFill/>
          <a:ln w="9525" algn="in">
            <a:noFill/>
            <a:miter lim="800000"/>
            <a:headEnd/>
            <a:tailEnd/>
          </a:ln>
          <a:effectLst/>
        </p:spPr>
      </p:pic>
      <p:pic>
        <p:nvPicPr>
          <p:cNvPr id="3076" name="Picture 4" descr="DSCN1253"/>
          <p:cNvPicPr>
            <a:picLocks noChangeAspect="1" noChangeArrowheads="1"/>
          </p:cNvPicPr>
          <p:nvPr/>
        </p:nvPicPr>
        <p:blipFill>
          <a:blip r:embed="rId3" cstate="print"/>
          <a:srcRect l="15790" t="7018"/>
          <a:stretch>
            <a:fillRect/>
          </a:stretch>
        </p:blipFill>
        <p:spPr bwMode="auto">
          <a:xfrm rot="256584">
            <a:off x="5804364" y="2776397"/>
            <a:ext cx="3027874" cy="2509886"/>
          </a:xfrm>
          <a:prstGeom prst="rect">
            <a:avLst/>
          </a:prstGeom>
          <a:noFill/>
          <a:ln w="9525" algn="in">
            <a:noFill/>
            <a:miter lim="800000"/>
            <a:headEnd/>
            <a:tailEnd/>
          </a:ln>
          <a:effectLst/>
        </p:spPr>
      </p:pic>
      <p:sp>
        <p:nvSpPr>
          <p:cNvPr id="5" name="TextBox 4"/>
          <p:cNvSpPr txBox="1"/>
          <p:nvPr/>
        </p:nvSpPr>
        <p:spPr>
          <a:xfrm rot="198594">
            <a:off x="6477000" y="5334000"/>
            <a:ext cx="1676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6" name="TextBox 5"/>
          <p:cNvSpPr txBox="1"/>
          <p:nvPr/>
        </p:nvSpPr>
        <p:spPr>
          <a:xfrm>
            <a:off x="1529438" y="5524435"/>
            <a:ext cx="1676400" cy="276999"/>
          </a:xfrm>
          <a:prstGeom prst="rect">
            <a:avLst/>
          </a:prstGeom>
          <a:noFill/>
        </p:spPr>
        <p:txBody>
          <a:bodyPr wrap="square" rtlCol="0">
            <a:spAutoFit/>
          </a:bodyPr>
          <a:lstStyle/>
          <a:p>
            <a:r>
              <a:rPr lang="en-US" sz="1200" b="1" dirty="0" smtClean="0"/>
              <a:t>Towson University</a:t>
            </a:r>
            <a:endParaRPr lang="en-US" sz="1200" b="1" dirty="0"/>
          </a:p>
        </p:txBody>
      </p:sp>
    </p:spTree>
  </p:cSld>
  <p:clrMapOvr>
    <a:masterClrMapping/>
  </p:clrMapOvr>
  <p:transition spd="slow" advClick="0" advTm="10000">
    <p:wipe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25" presetClass="entr" presetSubtype="0" fill="hold" nodeType="afterEffect">
                                  <p:stCondLst>
                                    <p:cond delay="0"/>
                                  </p:stCondLst>
                                  <p:childTnLst>
                                    <p:set>
                                      <p:cBhvr>
                                        <p:cTn id="12" dur="1" fill="hold">
                                          <p:stCondLst>
                                            <p:cond delay="0"/>
                                          </p:stCondLst>
                                        </p:cTn>
                                        <p:tgtEl>
                                          <p:spTgt spid="3074"/>
                                        </p:tgtEl>
                                        <p:attrNameLst>
                                          <p:attrName>style.visibility</p:attrName>
                                        </p:attrNameLst>
                                      </p:cBhvr>
                                      <p:to>
                                        <p:strVal val="visible"/>
                                      </p:to>
                                    </p:set>
                                    <p:anim calcmode="lin" valueType="num">
                                      <p:cBhvr>
                                        <p:cTn id="13" dur="500" decel="50000" fill="hold">
                                          <p:stCondLst>
                                            <p:cond delay="0"/>
                                          </p:stCondLst>
                                        </p:cTn>
                                        <p:tgtEl>
                                          <p:spTgt spid="3074"/>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074"/>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074"/>
                                        </p:tgtEl>
                                        <p:attrNameLst>
                                          <p:attrName>ppt_w</p:attrName>
                                        </p:attrNameLst>
                                      </p:cBhvr>
                                      <p:tavLst>
                                        <p:tav tm="0">
                                          <p:val>
                                            <p:strVal val="#ppt_w*.05"/>
                                          </p:val>
                                        </p:tav>
                                        <p:tav tm="100000">
                                          <p:val>
                                            <p:strVal val="#ppt_w"/>
                                          </p:val>
                                        </p:tav>
                                      </p:tavLst>
                                    </p:anim>
                                    <p:anim calcmode="lin" valueType="num">
                                      <p:cBhvr>
                                        <p:cTn id="16" dur="1000" fill="hold"/>
                                        <p:tgtEl>
                                          <p:spTgt spid="3074"/>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074"/>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074"/>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074"/>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074"/>
                                        </p:tgtEl>
                                      </p:cBhvr>
                                    </p:animEffect>
                                  </p:childTnLst>
                                </p:cTn>
                              </p:par>
                              <p:par>
                                <p:cTn id="21" presetID="35"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style.rotation</p:attrName>
                                        </p:attrNameLst>
                                      </p:cBhvr>
                                      <p:tavLst>
                                        <p:tav tm="0">
                                          <p:val>
                                            <p:fltVal val="720"/>
                                          </p:val>
                                        </p:tav>
                                        <p:tav tm="100000">
                                          <p:val>
                                            <p:fltVal val="0"/>
                                          </p:val>
                                        </p:tav>
                                      </p:tavLst>
                                    </p:anim>
                                    <p:anim calcmode="lin" valueType="num">
                                      <p:cBhvr>
                                        <p:cTn id="25" dur="2000" fill="hold"/>
                                        <p:tgtEl>
                                          <p:spTgt spid="6"/>
                                        </p:tgtEl>
                                        <p:attrNameLst>
                                          <p:attrName>ppt_h</p:attrName>
                                        </p:attrNameLst>
                                      </p:cBhvr>
                                      <p:tavLst>
                                        <p:tav tm="0">
                                          <p:val>
                                            <p:fltVal val="0"/>
                                          </p:val>
                                        </p:tav>
                                        <p:tav tm="100000">
                                          <p:val>
                                            <p:strVal val="#ppt_h"/>
                                          </p:val>
                                        </p:tav>
                                      </p:tavLst>
                                    </p:anim>
                                    <p:anim calcmode="lin" valueType="num">
                                      <p:cBhvr>
                                        <p:cTn id="26" dur="2000" fill="hold"/>
                                        <p:tgtEl>
                                          <p:spTgt spid="6"/>
                                        </p:tgtEl>
                                        <p:attrNameLst>
                                          <p:attrName>ppt_w</p:attrName>
                                        </p:attrNameLst>
                                      </p:cBhvr>
                                      <p:tavLst>
                                        <p:tav tm="0">
                                          <p:val>
                                            <p:fltVal val="0"/>
                                          </p:val>
                                        </p:tav>
                                        <p:tav tm="100000">
                                          <p:val>
                                            <p:strVal val="#ppt_w"/>
                                          </p:val>
                                        </p:tav>
                                      </p:tavLst>
                                    </p:anim>
                                  </p:childTnLst>
                                </p:cTn>
                              </p:par>
                            </p:childTnLst>
                          </p:cTn>
                        </p:par>
                        <p:par>
                          <p:cTn id="27" fill="hold">
                            <p:stCondLst>
                              <p:cond delay="3000"/>
                            </p:stCondLst>
                            <p:childTnLst>
                              <p:par>
                                <p:cTn id="28" presetID="29" presetClass="entr" presetSubtype="0" fill="hold" nodeType="afterEffect">
                                  <p:stCondLst>
                                    <p:cond delay="0"/>
                                  </p:stCondLst>
                                  <p:childTnLst>
                                    <p:set>
                                      <p:cBhvr>
                                        <p:cTn id="29" dur="1" fill="hold">
                                          <p:stCondLst>
                                            <p:cond delay="0"/>
                                          </p:stCondLst>
                                        </p:cTn>
                                        <p:tgtEl>
                                          <p:spTgt spid="3076"/>
                                        </p:tgtEl>
                                        <p:attrNameLst>
                                          <p:attrName>style.visibility</p:attrName>
                                        </p:attrNameLst>
                                      </p:cBhvr>
                                      <p:to>
                                        <p:strVal val="visible"/>
                                      </p:to>
                                    </p:set>
                                    <p:anim calcmode="lin" valueType="num">
                                      <p:cBhvr>
                                        <p:cTn id="30" dur="1000" fill="hold"/>
                                        <p:tgtEl>
                                          <p:spTgt spid="3076"/>
                                        </p:tgtEl>
                                        <p:attrNameLst>
                                          <p:attrName>ppt_x</p:attrName>
                                        </p:attrNameLst>
                                      </p:cBhvr>
                                      <p:tavLst>
                                        <p:tav tm="0">
                                          <p:val>
                                            <p:strVal val="#ppt_x-.2"/>
                                          </p:val>
                                        </p:tav>
                                        <p:tav tm="100000">
                                          <p:val>
                                            <p:strVal val="#ppt_x"/>
                                          </p:val>
                                        </p:tav>
                                      </p:tavLst>
                                    </p:anim>
                                    <p:anim calcmode="lin" valueType="num">
                                      <p:cBhvr>
                                        <p:cTn id="31" dur="1000" fill="hold"/>
                                        <p:tgtEl>
                                          <p:spTgt spid="3076"/>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076"/>
                                        </p:tgtEl>
                                      </p:cBhvr>
                                    </p:animEffect>
                                  </p:childTnLst>
                                </p:cTn>
                              </p:par>
                              <p:par>
                                <p:cTn id="33" presetID="58" presetClass="entr" presetSubtype="0" accel="10000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ppt_w</p:attrName>
                                        </p:attrNameLst>
                                      </p:cBhvr>
                                      <p:tavLst>
                                        <p:tav tm="0">
                                          <p:val>
                                            <p:strVal val="#ppt_w*2.5"/>
                                          </p:val>
                                        </p:tav>
                                        <p:tav tm="100000">
                                          <p:val>
                                            <p:strVal val="#ppt_w"/>
                                          </p:val>
                                        </p:tav>
                                      </p:tavLst>
                                    </p:anim>
                                    <p:anim calcmode="lin" valueType="num">
                                      <p:cBhvr>
                                        <p:cTn id="36" dur="1000" fill="hold"/>
                                        <p:tgtEl>
                                          <p:spTgt spid="5"/>
                                        </p:tgtEl>
                                        <p:attrNameLst>
                                          <p:attrName>ppt_h</p:attrName>
                                        </p:attrNameLst>
                                      </p:cBhvr>
                                      <p:tavLst>
                                        <p:tav tm="0">
                                          <p:val>
                                            <p:strVal val="#ppt_h*0.01"/>
                                          </p:val>
                                        </p:tav>
                                        <p:tav tm="100000">
                                          <p:val>
                                            <p:strVal val="#ppt_h"/>
                                          </p:val>
                                        </p:tav>
                                      </p:tavLst>
                                    </p:anim>
                                    <p:anim calcmode="lin" valueType="num">
                                      <p:cBhvr>
                                        <p:cTn id="37" dur="1000" fill="hold"/>
                                        <p:tgtEl>
                                          <p:spTgt spid="5"/>
                                        </p:tgtEl>
                                        <p:attrNameLst>
                                          <p:attrName>ppt_x</p:attrName>
                                        </p:attrNameLst>
                                      </p:cBhvr>
                                      <p:tavLst>
                                        <p:tav tm="0">
                                          <p:val>
                                            <p:strVal val="#ppt_x"/>
                                          </p:val>
                                        </p:tav>
                                        <p:tav tm="100000">
                                          <p:val>
                                            <p:strVal val="#ppt_x"/>
                                          </p:val>
                                        </p:tav>
                                      </p:tavLst>
                                    </p:anim>
                                    <p:anim calcmode="lin" valueType="num">
                                      <p:cBhvr>
                                        <p:cTn id="38" dur="1000" fill="hold"/>
                                        <p:tgtEl>
                                          <p:spTgt spid="5"/>
                                        </p:tgtEl>
                                        <p:attrNameLst>
                                          <p:attrName>ppt_y</p:attrName>
                                        </p:attrNameLst>
                                      </p:cBhvr>
                                      <p:tavLst>
                                        <p:tav tm="0">
                                          <p:val>
                                            <p:strVal val="#ppt_h+1"/>
                                          </p:val>
                                        </p:tav>
                                        <p:tav tm="100000">
                                          <p:val>
                                            <p:strVal val="#ppt_y"/>
                                          </p:val>
                                        </p:tav>
                                      </p:tavLst>
                                    </p:anim>
                                    <p:animEffect transition="in" filter="fade">
                                      <p:cBhvr>
                                        <p:cTn id="3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0" y="381000"/>
            <a:ext cx="2752677"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Findings:</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Rectangle 3"/>
          <p:cNvSpPr/>
          <p:nvPr/>
        </p:nvSpPr>
        <p:spPr>
          <a:xfrm>
            <a:off x="457200" y="762000"/>
            <a:ext cx="2514600" cy="954107"/>
          </a:xfrm>
          <a:prstGeom prst="rect">
            <a:avLst/>
          </a:prstGeom>
        </p:spPr>
        <p:txBody>
          <a:bodyPr wrap="square">
            <a:spAutoFit/>
          </a:bodyPr>
          <a:lstStyle/>
          <a:p>
            <a:pPr lvl="0" algn="ctr"/>
            <a:r>
              <a:rPr lang="en-US" sz="28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Bloomsburg University</a:t>
            </a:r>
          </a:p>
        </p:txBody>
      </p:sp>
      <p:graphicFrame>
        <p:nvGraphicFramePr>
          <p:cNvPr id="5" name="Chart 4"/>
          <p:cNvGraphicFramePr/>
          <p:nvPr/>
        </p:nvGraphicFramePr>
        <p:xfrm>
          <a:off x="228600" y="1676400"/>
          <a:ext cx="5638800" cy="3581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990600" y="5105400"/>
            <a:ext cx="5486400" cy="923330"/>
          </a:xfrm>
          <a:prstGeom prst="rect">
            <a:avLst/>
          </a:prstGeom>
          <a:noFill/>
        </p:spPr>
        <p:txBody>
          <a:bodyPr wrap="square" rtlCol="0">
            <a:spAutoFit/>
          </a:bodyPr>
          <a:lstStyle/>
          <a:p>
            <a:r>
              <a:rPr lang="en-US" b="1" dirty="0" smtClean="0"/>
              <a:t>I interviewed many students from Bloomsburg University about their daily lives.  As seen on this pie chart many spend it sleeping or with their friends.</a:t>
            </a:r>
            <a:endParaRPr lang="en-US" b="1" dirty="0"/>
          </a:p>
        </p:txBody>
      </p:sp>
      <p:pic>
        <p:nvPicPr>
          <p:cNvPr id="8" name="Picture 7" descr="DSCN1255.JPG"/>
          <p:cNvPicPr>
            <a:picLocks noChangeAspect="1"/>
          </p:cNvPicPr>
          <p:nvPr/>
        </p:nvPicPr>
        <p:blipFill>
          <a:blip r:embed="rId3" cstate="print"/>
          <a:stretch>
            <a:fillRect/>
          </a:stretch>
        </p:blipFill>
        <p:spPr>
          <a:xfrm rot="20378182">
            <a:off x="6053863" y="550863"/>
            <a:ext cx="2646673" cy="1985005"/>
          </a:xfrm>
          <a:prstGeom prst="rect">
            <a:avLst/>
          </a:prstGeom>
        </p:spPr>
      </p:pic>
      <p:pic>
        <p:nvPicPr>
          <p:cNvPr id="9" name="Picture 8" descr="DSCN1254.JPG"/>
          <p:cNvPicPr>
            <a:picLocks noChangeAspect="1"/>
          </p:cNvPicPr>
          <p:nvPr/>
        </p:nvPicPr>
        <p:blipFill>
          <a:blip r:embed="rId4" cstate="print"/>
          <a:stretch>
            <a:fillRect/>
          </a:stretch>
        </p:blipFill>
        <p:spPr>
          <a:xfrm rot="1232832">
            <a:off x="5603383" y="3304857"/>
            <a:ext cx="2698994" cy="2024246"/>
          </a:xfrm>
          <a:prstGeom prst="rect">
            <a:avLst/>
          </a:prstGeom>
        </p:spPr>
      </p:pic>
      <p:sp>
        <p:nvSpPr>
          <p:cNvPr id="10" name="TextBox 9"/>
          <p:cNvSpPr txBox="1"/>
          <p:nvPr/>
        </p:nvSpPr>
        <p:spPr>
          <a:xfrm rot="1234898">
            <a:off x="5710188" y="5315022"/>
            <a:ext cx="1676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11" name="TextBox 10"/>
          <p:cNvSpPr txBox="1"/>
          <p:nvPr/>
        </p:nvSpPr>
        <p:spPr>
          <a:xfrm rot="20176208">
            <a:off x="7090015" y="2451819"/>
            <a:ext cx="1676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12" name="TextBox 11"/>
          <p:cNvSpPr txBox="1"/>
          <p:nvPr/>
        </p:nvSpPr>
        <p:spPr>
          <a:xfrm>
            <a:off x="7620000" y="6211669"/>
            <a:ext cx="1524000" cy="646331"/>
          </a:xfrm>
          <a:prstGeom prst="rect">
            <a:avLst/>
          </a:prstGeom>
          <a:noFill/>
        </p:spPr>
        <p:txBody>
          <a:bodyPr wrap="square" rtlCol="0">
            <a:spAutoFit/>
          </a:bodyPr>
          <a:lstStyle/>
          <a:p>
            <a:r>
              <a:rPr lang="en-US" dirty="0" smtClean="0"/>
              <a:t>Introduce</a:t>
            </a:r>
            <a:endParaRPr lang="en-US" dirty="0" smtClean="0"/>
          </a:p>
          <a:p>
            <a:r>
              <a:rPr lang="en-US" dirty="0" smtClean="0"/>
              <a:t>Insert</a:t>
            </a:r>
            <a:endParaRPr lang="en-US" dirty="0"/>
          </a:p>
        </p:txBody>
      </p:sp>
    </p:spTree>
  </p:cSld>
  <p:clrMapOvr>
    <a:masterClrMapping/>
  </p:clrMapOvr>
  <p:transition spd="slow" advClick="0" advTm="20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by="(-#ppt_w*2)" calcmode="lin" valueType="num">
                                      <p:cBhvr rctx="PPT">
                                        <p:cTn id="14" dur="500" autoRev="1" fill="hold">
                                          <p:stCondLst>
                                            <p:cond delay="0"/>
                                          </p:stCondLst>
                                        </p:cTn>
                                        <p:tgtEl>
                                          <p:spTgt spid="4"/>
                                        </p:tgtEl>
                                        <p:attrNameLst>
                                          <p:attrName>ppt_w</p:attrName>
                                        </p:attrNameLst>
                                      </p:cBhvr>
                                    </p:anim>
                                    <p:anim by="(#ppt_w*0.50)" calcmode="lin" valueType="num">
                                      <p:cBhvr>
                                        <p:cTn id="15" dur="500" decel="50000" autoRev="1" fill="hold">
                                          <p:stCondLst>
                                            <p:cond delay="0"/>
                                          </p:stCondLst>
                                        </p:cTn>
                                        <p:tgtEl>
                                          <p:spTgt spid="4"/>
                                        </p:tgtEl>
                                        <p:attrNameLst>
                                          <p:attrName>ppt_x</p:attrName>
                                        </p:attrNameLst>
                                      </p:cBhvr>
                                    </p:anim>
                                    <p:anim from="(-#ppt_h/2)" to="(#ppt_y)" calcmode="lin" valueType="num">
                                      <p:cBhvr>
                                        <p:cTn id="16" dur="1000" fill="hold">
                                          <p:stCondLst>
                                            <p:cond delay="0"/>
                                          </p:stCondLst>
                                        </p:cTn>
                                        <p:tgtEl>
                                          <p:spTgt spid="4"/>
                                        </p:tgtEl>
                                        <p:attrNameLst>
                                          <p:attrName>ppt_y</p:attrName>
                                        </p:attrNameLst>
                                      </p:cBhvr>
                                    </p:anim>
                                    <p:animRot by="21600000">
                                      <p:cBhvr>
                                        <p:cTn id="17" dur="1000" fill="hold">
                                          <p:stCondLst>
                                            <p:cond delay="0"/>
                                          </p:stCondLst>
                                        </p:cTn>
                                        <p:tgtEl>
                                          <p:spTgt spid="4"/>
                                        </p:tgtEl>
                                        <p:attrNameLst>
                                          <p:attrName>r</p:attrName>
                                        </p:attrNameLst>
                                      </p:cBhvr>
                                    </p:animRot>
                                  </p:childTnLst>
                                </p:cTn>
                              </p:par>
                            </p:childTnLst>
                          </p:cTn>
                        </p:par>
                        <p:par>
                          <p:cTn id="18" fill="hold">
                            <p:stCondLst>
                              <p:cond delay="3400"/>
                            </p:stCondLst>
                            <p:childTnLst>
                              <p:par>
                                <p:cTn id="19" presetID="35"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anim calcmode="lin" valueType="num">
                                      <p:cBhvr>
                                        <p:cTn id="22" dur="2000" fill="hold"/>
                                        <p:tgtEl>
                                          <p:spTgt spid="8"/>
                                        </p:tgtEl>
                                        <p:attrNameLst>
                                          <p:attrName>style.rotation</p:attrName>
                                        </p:attrNameLst>
                                      </p:cBhvr>
                                      <p:tavLst>
                                        <p:tav tm="0">
                                          <p:val>
                                            <p:fltVal val="720"/>
                                          </p:val>
                                        </p:tav>
                                        <p:tav tm="100000">
                                          <p:val>
                                            <p:fltVal val="0"/>
                                          </p:val>
                                        </p:tav>
                                      </p:tavLst>
                                    </p:anim>
                                    <p:anim calcmode="lin" valueType="num">
                                      <p:cBhvr>
                                        <p:cTn id="23" dur="2000" fill="hold"/>
                                        <p:tgtEl>
                                          <p:spTgt spid="8"/>
                                        </p:tgtEl>
                                        <p:attrNameLst>
                                          <p:attrName>ppt_h</p:attrName>
                                        </p:attrNameLst>
                                      </p:cBhvr>
                                      <p:tavLst>
                                        <p:tav tm="0">
                                          <p:val>
                                            <p:fltVal val="0"/>
                                          </p:val>
                                        </p:tav>
                                        <p:tav tm="100000">
                                          <p:val>
                                            <p:strVal val="#ppt_h"/>
                                          </p:val>
                                        </p:tav>
                                      </p:tavLst>
                                    </p:anim>
                                    <p:anim calcmode="lin" valueType="num">
                                      <p:cBhvr>
                                        <p:cTn id="24" dur="2000" fill="hold"/>
                                        <p:tgtEl>
                                          <p:spTgt spid="8"/>
                                        </p:tgtEl>
                                        <p:attrNameLst>
                                          <p:attrName>ppt_w</p:attrName>
                                        </p:attrNameLst>
                                      </p:cBhvr>
                                      <p:tavLst>
                                        <p:tav tm="0">
                                          <p:val>
                                            <p:fltVal val="0"/>
                                          </p:val>
                                        </p:tav>
                                        <p:tav tm="100000">
                                          <p:val>
                                            <p:strVal val="#ppt_w"/>
                                          </p:val>
                                        </p:tav>
                                      </p:tavLst>
                                    </p:anim>
                                  </p:childTnLst>
                                </p:cTn>
                              </p:par>
                              <p:par>
                                <p:cTn id="25" presetID="19" presetClass="entr" presetSubtype="5"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0" fill="hold"/>
                                        <p:tgtEl>
                                          <p:spTgt spid="11"/>
                                        </p:tgtEl>
                                        <p:attrNameLst>
                                          <p:attrName>ppt_w</p:attrName>
                                        </p:attrNameLst>
                                      </p:cBhvr>
                                      <p:tavLst>
                                        <p:tav tm="0">
                                          <p:val>
                                            <p:strVal val="#ppt_w"/>
                                          </p:val>
                                        </p:tav>
                                        <p:tav tm="100000">
                                          <p:val>
                                            <p:strVal val="#ppt_w"/>
                                          </p:val>
                                        </p:tav>
                                      </p:tavLst>
                                    </p:anim>
                                    <p:anim calcmode="lin" valueType="num">
                                      <p:cBhvr>
                                        <p:cTn id="28" dur="5000" fill="hold"/>
                                        <p:tgtEl>
                                          <p:spTgt spid="11"/>
                                        </p:tgtEl>
                                        <p:attrNameLst>
                                          <p:attrName>ppt_h</p:attrName>
                                        </p:attrNameLst>
                                      </p:cBhvr>
                                      <p:tavLst>
                                        <p:tav tm="0" fmla="#ppt_h*sin(2.5*pi*$)">
                                          <p:val>
                                            <p:fltVal val="0"/>
                                          </p:val>
                                        </p:tav>
                                        <p:tav tm="100000">
                                          <p:val>
                                            <p:fltVal val="1"/>
                                          </p:val>
                                        </p:tav>
                                      </p:tavLst>
                                    </p:anim>
                                  </p:childTnLst>
                                </p:cTn>
                              </p:par>
                            </p:childTnLst>
                          </p:cTn>
                        </p:par>
                        <p:par>
                          <p:cTn id="29" fill="hold">
                            <p:stCondLst>
                              <p:cond delay="8400"/>
                            </p:stCondLst>
                            <p:childTnLst>
                              <p:par>
                                <p:cTn id="30" presetID="26"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80">
                                          <p:stCondLst>
                                            <p:cond delay="0"/>
                                          </p:stCondLst>
                                        </p:cTn>
                                        <p:tgtEl>
                                          <p:spTgt spid="9"/>
                                        </p:tgtEl>
                                      </p:cBhvr>
                                    </p:animEffect>
                                    <p:anim calcmode="lin" valueType="num">
                                      <p:cBhvr>
                                        <p:cTn id="3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8" dur="26">
                                          <p:stCondLst>
                                            <p:cond delay="650"/>
                                          </p:stCondLst>
                                        </p:cTn>
                                        <p:tgtEl>
                                          <p:spTgt spid="9"/>
                                        </p:tgtEl>
                                      </p:cBhvr>
                                      <p:to x="100000" y="60000"/>
                                    </p:animScale>
                                    <p:animScale>
                                      <p:cBhvr>
                                        <p:cTn id="39" dur="166" decel="50000">
                                          <p:stCondLst>
                                            <p:cond delay="676"/>
                                          </p:stCondLst>
                                        </p:cTn>
                                        <p:tgtEl>
                                          <p:spTgt spid="9"/>
                                        </p:tgtEl>
                                      </p:cBhvr>
                                      <p:to x="100000" y="100000"/>
                                    </p:animScale>
                                    <p:animScale>
                                      <p:cBhvr>
                                        <p:cTn id="40" dur="26">
                                          <p:stCondLst>
                                            <p:cond delay="1312"/>
                                          </p:stCondLst>
                                        </p:cTn>
                                        <p:tgtEl>
                                          <p:spTgt spid="9"/>
                                        </p:tgtEl>
                                      </p:cBhvr>
                                      <p:to x="100000" y="80000"/>
                                    </p:animScale>
                                    <p:animScale>
                                      <p:cBhvr>
                                        <p:cTn id="41" dur="166" decel="50000">
                                          <p:stCondLst>
                                            <p:cond delay="1338"/>
                                          </p:stCondLst>
                                        </p:cTn>
                                        <p:tgtEl>
                                          <p:spTgt spid="9"/>
                                        </p:tgtEl>
                                      </p:cBhvr>
                                      <p:to x="100000" y="100000"/>
                                    </p:animScale>
                                    <p:animScale>
                                      <p:cBhvr>
                                        <p:cTn id="42" dur="26">
                                          <p:stCondLst>
                                            <p:cond delay="1642"/>
                                          </p:stCondLst>
                                        </p:cTn>
                                        <p:tgtEl>
                                          <p:spTgt spid="9"/>
                                        </p:tgtEl>
                                      </p:cBhvr>
                                      <p:to x="100000" y="90000"/>
                                    </p:animScale>
                                    <p:animScale>
                                      <p:cBhvr>
                                        <p:cTn id="43" dur="166" decel="50000">
                                          <p:stCondLst>
                                            <p:cond delay="1668"/>
                                          </p:stCondLst>
                                        </p:cTn>
                                        <p:tgtEl>
                                          <p:spTgt spid="9"/>
                                        </p:tgtEl>
                                      </p:cBhvr>
                                      <p:to x="100000" y="100000"/>
                                    </p:animScale>
                                    <p:animScale>
                                      <p:cBhvr>
                                        <p:cTn id="44" dur="26">
                                          <p:stCondLst>
                                            <p:cond delay="1808"/>
                                          </p:stCondLst>
                                        </p:cTn>
                                        <p:tgtEl>
                                          <p:spTgt spid="9"/>
                                        </p:tgtEl>
                                      </p:cBhvr>
                                      <p:to x="100000" y="95000"/>
                                    </p:animScale>
                                    <p:animScale>
                                      <p:cBhvr>
                                        <p:cTn id="45" dur="166" decel="50000">
                                          <p:stCondLst>
                                            <p:cond delay="1834"/>
                                          </p:stCondLst>
                                        </p:cTn>
                                        <p:tgtEl>
                                          <p:spTgt spid="9"/>
                                        </p:tgtEl>
                                      </p:cBhvr>
                                      <p:to x="100000" y="100000"/>
                                    </p:animScale>
                                  </p:childTnLst>
                                </p:cTn>
                              </p:par>
                              <p:par>
                                <p:cTn id="46" presetID="41" presetClass="entr" presetSubtype="0" fill="hold" grpId="0" nodeType="withEffect">
                                  <p:stCondLst>
                                    <p:cond delay="0"/>
                                  </p:stCondLst>
                                  <p:iterate type="lt">
                                    <p:tmPct val="10000"/>
                                  </p:iterate>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0"/>
                                        </p:tgtEl>
                                        <p:attrNameLst>
                                          <p:attrName>ppt_y</p:attrName>
                                        </p:attrNameLst>
                                      </p:cBhvr>
                                      <p:tavLst>
                                        <p:tav tm="0">
                                          <p:val>
                                            <p:strVal val="#ppt_y"/>
                                          </p:val>
                                        </p:tav>
                                        <p:tav tm="100000">
                                          <p:val>
                                            <p:strVal val="#ppt_y"/>
                                          </p:val>
                                        </p:tav>
                                      </p:tavLst>
                                    </p:anim>
                                    <p:anim calcmode="lin" valueType="num">
                                      <p:cBhvr>
                                        <p:cTn id="5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0"/>
                                        </p:tgtEl>
                                      </p:cBhvr>
                                    </p:animEffect>
                                  </p:childTnLst>
                                </p:cTn>
                              </p:par>
                            </p:childTnLst>
                          </p:cTn>
                        </p:par>
                        <p:par>
                          <p:cTn id="53" fill="hold">
                            <p:stCondLst>
                              <p:cond delay="10400"/>
                            </p:stCondLst>
                            <p:childTnLst>
                              <p:par>
                                <p:cTn id="54" presetID="31" presetClass="entr" presetSubtype="0" fill="hold" grpId="0" nodeType="afterEffect">
                                  <p:stCondLst>
                                    <p:cond delay="0"/>
                                  </p:stCondLst>
                                  <p:iterate type="lt">
                                    <p:tmPct val="5000"/>
                                  </p:iterate>
                                  <p:childTnLst>
                                    <p:set>
                                      <p:cBhvr>
                                        <p:cTn id="55" dur="1" fill="hold">
                                          <p:stCondLst>
                                            <p:cond delay="0"/>
                                          </p:stCondLst>
                                        </p:cTn>
                                        <p:tgtEl>
                                          <p:spTgt spid="5"/>
                                        </p:tgtEl>
                                        <p:attrNameLst>
                                          <p:attrName>style.visibility</p:attrName>
                                        </p:attrNameLst>
                                      </p:cBhvr>
                                      <p:to>
                                        <p:strVal val="visible"/>
                                      </p:to>
                                    </p:set>
                                    <p:anim calcmode="lin" valueType="num">
                                      <p:cBhvr>
                                        <p:cTn id="56" dur="1000" fill="hold"/>
                                        <p:tgtEl>
                                          <p:spTgt spid="5"/>
                                        </p:tgtEl>
                                        <p:attrNameLst>
                                          <p:attrName>ppt_w</p:attrName>
                                        </p:attrNameLst>
                                      </p:cBhvr>
                                      <p:tavLst>
                                        <p:tav tm="0">
                                          <p:val>
                                            <p:fltVal val="0"/>
                                          </p:val>
                                        </p:tav>
                                        <p:tav tm="100000">
                                          <p:val>
                                            <p:strVal val="#ppt_w"/>
                                          </p:val>
                                        </p:tav>
                                      </p:tavLst>
                                    </p:anim>
                                    <p:anim calcmode="lin" valueType="num">
                                      <p:cBhvr>
                                        <p:cTn id="57" dur="1000" fill="hold"/>
                                        <p:tgtEl>
                                          <p:spTgt spid="5"/>
                                        </p:tgtEl>
                                        <p:attrNameLst>
                                          <p:attrName>ppt_h</p:attrName>
                                        </p:attrNameLst>
                                      </p:cBhvr>
                                      <p:tavLst>
                                        <p:tav tm="0">
                                          <p:val>
                                            <p:fltVal val="0"/>
                                          </p:val>
                                        </p:tav>
                                        <p:tav tm="100000">
                                          <p:val>
                                            <p:strVal val="#ppt_h"/>
                                          </p:val>
                                        </p:tav>
                                      </p:tavLst>
                                    </p:anim>
                                    <p:anim calcmode="lin" valueType="num">
                                      <p:cBhvr>
                                        <p:cTn id="58" dur="1000" fill="hold"/>
                                        <p:tgtEl>
                                          <p:spTgt spid="5"/>
                                        </p:tgtEl>
                                        <p:attrNameLst>
                                          <p:attrName>style.rotation</p:attrName>
                                        </p:attrNameLst>
                                      </p:cBhvr>
                                      <p:tavLst>
                                        <p:tav tm="0">
                                          <p:val>
                                            <p:fltVal val="90"/>
                                          </p:val>
                                        </p:tav>
                                        <p:tav tm="100000">
                                          <p:val>
                                            <p:fltVal val="0"/>
                                          </p:val>
                                        </p:tav>
                                      </p:tavLst>
                                    </p:anim>
                                    <p:animEffect transition="in" filter="fade">
                                      <p:cBhvr>
                                        <p:cTn id="59" dur="1000"/>
                                        <p:tgtEl>
                                          <p:spTgt spid="5"/>
                                        </p:tgtEl>
                                      </p:cBhvr>
                                    </p:animEffect>
                                  </p:childTnLst>
                                </p:cTn>
                              </p:par>
                              <p:par>
                                <p:cTn id="60" presetID="30"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800" decel="100000"/>
                                        <p:tgtEl>
                                          <p:spTgt spid="7"/>
                                        </p:tgtEl>
                                      </p:cBhvr>
                                    </p:animEffect>
                                    <p:anim calcmode="lin" valueType="num">
                                      <p:cBhvr>
                                        <p:cTn id="63" dur="800" decel="100000" fill="hold"/>
                                        <p:tgtEl>
                                          <p:spTgt spid="7"/>
                                        </p:tgtEl>
                                        <p:attrNameLst>
                                          <p:attrName>style.rotation</p:attrName>
                                        </p:attrNameLst>
                                      </p:cBhvr>
                                      <p:tavLst>
                                        <p:tav tm="0">
                                          <p:val>
                                            <p:fltVal val="-90"/>
                                          </p:val>
                                        </p:tav>
                                        <p:tav tm="100000">
                                          <p:val>
                                            <p:fltVal val="0"/>
                                          </p:val>
                                        </p:tav>
                                      </p:tavLst>
                                    </p:anim>
                                    <p:anim calcmode="lin" valueType="num">
                                      <p:cBhvr>
                                        <p:cTn id="64" dur="800" decel="100000" fill="hold"/>
                                        <p:tgtEl>
                                          <p:spTgt spid="7"/>
                                        </p:tgtEl>
                                        <p:attrNameLst>
                                          <p:attrName>ppt_x</p:attrName>
                                        </p:attrNameLst>
                                      </p:cBhvr>
                                      <p:tavLst>
                                        <p:tav tm="0">
                                          <p:val>
                                            <p:strVal val="#ppt_x+0.4"/>
                                          </p:val>
                                        </p:tav>
                                        <p:tav tm="100000">
                                          <p:val>
                                            <p:strVal val="#ppt_x-0.05"/>
                                          </p:val>
                                        </p:tav>
                                      </p:tavLst>
                                    </p:anim>
                                    <p:anim calcmode="lin" valueType="num">
                                      <p:cBhvr>
                                        <p:cTn id="65" dur="800" decel="100000" fill="hold"/>
                                        <p:tgtEl>
                                          <p:spTgt spid="7"/>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68" fill="hold">
                            <p:stCondLst>
                              <p:cond delay="11400"/>
                            </p:stCondLst>
                            <p:childTnLst>
                              <p:par>
                                <p:cTn id="69" presetID="10" presetClass="entr" presetSubtype="0" fill="hold" grpId="0" nodeType="afterEffect">
                                  <p:stCondLst>
                                    <p:cond delay="0"/>
                                  </p:stCondLst>
                                  <p:childTnLst>
                                    <p:set>
                                      <p:cBhvr>
                                        <p:cTn id="70" dur="1" fill="hold">
                                          <p:stCondLst>
                                            <p:cond delay="0"/>
                                          </p:stCondLst>
                                        </p:cTn>
                                        <p:tgtEl>
                                          <p:spTgt spid="12">
                                            <p:txEl>
                                              <p:pRg st="0" end="0"/>
                                            </p:txEl>
                                          </p:spTgt>
                                        </p:tgtEl>
                                        <p:attrNameLst>
                                          <p:attrName>style.visibility</p:attrName>
                                        </p:attrNameLst>
                                      </p:cBhvr>
                                      <p:to>
                                        <p:strVal val="visible"/>
                                      </p:to>
                                    </p:set>
                                    <p:animEffect transition="in" filter="fade">
                                      <p:cBhvr>
                                        <p:cTn id="71" dur="2000"/>
                                        <p:tgtEl>
                                          <p:spTgt spid="12">
                                            <p:txEl>
                                              <p:pRg st="0" end="0"/>
                                            </p:tx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1" end="1"/>
                                            </p:txEl>
                                          </p:spTgt>
                                        </p:tgtEl>
                                        <p:attrNameLst>
                                          <p:attrName>style.visibility</p:attrName>
                                        </p:attrNameLst>
                                      </p:cBhvr>
                                      <p:to>
                                        <p:strVal val="visible"/>
                                      </p:to>
                                    </p:set>
                                    <p:animEffect transition="in" filter="fade">
                                      <p:cBhvr>
                                        <p:cTn id="74" dur="20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Graphic spid="5" grpId="0">
        <p:bldAsOne/>
      </p:bldGraphic>
      <p:bldP spid="7" grpId="0"/>
      <p:bldP spid="10" grpId="0"/>
      <p:bldP spid="11" grpId="0"/>
      <p:bldP spid="12" grpId="0" uiExpand="1"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2946825" cy="1200329"/>
          </a:xfrm>
          <a:prstGeom prst="rect">
            <a:avLst/>
          </a:prstGeom>
          <a:noFill/>
        </p:spPr>
        <p:txBody>
          <a:bodyPr wrap="square" lIns="91440" tIns="45720" rIns="91440" bIns="45720">
            <a:spAutoFit/>
          </a:bodyPr>
          <a:lstStyle/>
          <a:p>
            <a:pPr algn="ctr"/>
            <a:r>
              <a:rPr lang="en-US"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TOWSON University</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 name="Picture 2" descr="District%209-20110911-00178.jpg"/>
          <p:cNvPicPr>
            <a:picLocks noChangeAspect="1"/>
          </p:cNvPicPr>
          <p:nvPr/>
        </p:nvPicPr>
        <p:blipFill>
          <a:blip r:embed="rId2" cstate="print"/>
          <a:stretch>
            <a:fillRect/>
          </a:stretch>
        </p:blipFill>
        <p:spPr>
          <a:xfrm rot="731928">
            <a:off x="5735151" y="310210"/>
            <a:ext cx="3191957" cy="2393968"/>
          </a:xfrm>
          <a:prstGeom prst="rect">
            <a:avLst/>
          </a:prstGeom>
        </p:spPr>
      </p:pic>
      <p:graphicFrame>
        <p:nvGraphicFramePr>
          <p:cNvPr id="4" name="Chart 3"/>
          <p:cNvGraphicFramePr/>
          <p:nvPr/>
        </p:nvGraphicFramePr>
        <p:xfrm>
          <a:off x="-533400" y="2286000"/>
          <a:ext cx="62484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029200" y="4495800"/>
            <a:ext cx="2743200" cy="2031325"/>
          </a:xfrm>
          <a:prstGeom prst="rect">
            <a:avLst/>
          </a:prstGeom>
          <a:noFill/>
        </p:spPr>
        <p:txBody>
          <a:bodyPr wrap="square" rtlCol="0">
            <a:spAutoFit/>
          </a:bodyPr>
          <a:lstStyle/>
          <a:p>
            <a:r>
              <a:rPr lang="en-US" b="1" dirty="0" smtClean="0">
                <a:solidFill>
                  <a:schemeClr val="bg1"/>
                </a:solidFill>
              </a:rPr>
              <a:t>I interviewed many students from Towson University about their daily lives.  As seen on this pie chart many spend it sleeping or with their friends.</a:t>
            </a:r>
            <a:endParaRPr lang="en-US" b="1" dirty="0">
              <a:solidFill>
                <a:schemeClr val="bg1"/>
              </a:solidFill>
            </a:endParaRPr>
          </a:p>
        </p:txBody>
      </p:sp>
      <p:sp>
        <p:nvSpPr>
          <p:cNvPr id="6" name="TextBox 5"/>
          <p:cNvSpPr txBox="1"/>
          <p:nvPr/>
        </p:nvSpPr>
        <p:spPr>
          <a:xfrm rot="710698">
            <a:off x="6411380" y="2759903"/>
            <a:ext cx="1676400" cy="276999"/>
          </a:xfrm>
          <a:prstGeom prst="rect">
            <a:avLst/>
          </a:prstGeom>
          <a:noFill/>
        </p:spPr>
        <p:txBody>
          <a:bodyPr wrap="square" rtlCol="0">
            <a:spAutoFit/>
          </a:bodyPr>
          <a:lstStyle/>
          <a:p>
            <a:r>
              <a:rPr lang="en-US" sz="1200" b="1" dirty="0" smtClean="0"/>
              <a:t>Towson University</a:t>
            </a:r>
            <a:endParaRPr lang="en-US" sz="1200" b="1" dirty="0"/>
          </a:p>
        </p:txBody>
      </p:sp>
      <p:sp>
        <p:nvSpPr>
          <p:cNvPr id="7" name="Rectangle 6"/>
          <p:cNvSpPr/>
          <p:nvPr/>
        </p:nvSpPr>
        <p:spPr>
          <a:xfrm>
            <a:off x="0" y="6488668"/>
            <a:ext cx="776175" cy="369332"/>
          </a:xfrm>
          <a:prstGeom prst="rect">
            <a:avLst/>
          </a:prstGeom>
        </p:spPr>
        <p:txBody>
          <a:bodyPr wrap="none">
            <a:spAutoFit/>
          </a:bodyPr>
          <a:lstStyle/>
          <a:p>
            <a:r>
              <a:rPr lang="en-US" dirty="0" smtClean="0"/>
              <a:t>Insert</a:t>
            </a:r>
            <a:endParaRPr lang="en-US" dirty="0"/>
          </a:p>
        </p:txBody>
      </p:sp>
    </p:spTree>
  </p:cSld>
  <p:clrMapOvr>
    <a:masterClrMapping/>
  </p:clrMapOvr>
  <p:transition spd="slow" advClick="0" advTm="2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1200" fill="hold">
                                          <p:stCondLst>
                                            <p:cond delay="0"/>
                                          </p:stCondLst>
                                        </p:cTn>
                                        <p:tgtEl>
                                          <p:spTgt spid="2"/>
                                        </p:tgtEl>
                                        <p:attrNameLst>
                                          <p:attrName>ppt_x</p:attrName>
                                        </p:attrNameLst>
                                      </p:cBhvr>
                                    </p:anim>
                                    <p:anim from="0" to="-1.0" calcmode="lin" valueType="num">
                                      <p:cBhvr>
                                        <p:cTn id="8" dur="400" decel="50000" autoRev="1" fill="hold">
                                          <p:stCondLst>
                                            <p:cond delay="1200"/>
                                          </p:stCondLst>
                                        </p:cTn>
                                        <p:tgtEl>
                                          <p:spTgt spid="2"/>
                                        </p:tgtEl>
                                        <p:attrNameLst>
                                          <p:attrName>xshear</p:attrName>
                                        </p:attrNameLst>
                                      </p:cBhvr>
                                    </p:anim>
                                    <p:animScale>
                                      <p:cBhvr>
                                        <p:cTn id="9" dur="400" decel="100000" autoRev="1" fill="hold">
                                          <p:stCondLst>
                                            <p:cond delay="1200"/>
                                          </p:stCondLst>
                                        </p:cTn>
                                        <p:tgtEl>
                                          <p:spTgt spid="2"/>
                                        </p:tgtEl>
                                      </p:cBhvr>
                                      <p:from x="100000" y="100000"/>
                                      <p:to x="80000" y="100000"/>
                                    </p:animScale>
                                    <p:anim by="(#ppt_h/3+#ppt_w*0.1)" calcmode="lin" valueType="num">
                                      <p:cBhvr additive="sum">
                                        <p:cTn id="10" dur="400" decel="100000" autoRev="1" fill="hold">
                                          <p:stCondLst>
                                            <p:cond delay="1200"/>
                                          </p:stCondLst>
                                        </p:cTn>
                                        <p:tgtEl>
                                          <p:spTgt spid="2"/>
                                        </p:tgtEl>
                                        <p:attrNameLst>
                                          <p:attrName>ppt_x</p:attrName>
                                        </p:attrNameLst>
                                      </p:cBhvr>
                                    </p:anim>
                                  </p:childTnLst>
                                </p:cTn>
                              </p:par>
                            </p:childTnLst>
                          </p:cTn>
                        </p:par>
                        <p:par>
                          <p:cTn id="11" fill="hold">
                            <p:stCondLst>
                              <p:cond delay="2000"/>
                            </p:stCondLst>
                            <p:childTnLst>
                              <p:par>
                                <p:cTn id="12" presetID="54" presetClass="entr" presetSubtype="0" ac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2000" fill="hold"/>
                                        <p:tgtEl>
                                          <p:spTgt spid="3"/>
                                        </p:tgtEl>
                                        <p:attrNameLst>
                                          <p:attrName>ppt_w</p:attrName>
                                        </p:attrNameLst>
                                      </p:cBhvr>
                                      <p:tavLst>
                                        <p:tav tm="0">
                                          <p:val>
                                            <p:strVal val="#ppt_w*0.05"/>
                                          </p:val>
                                        </p:tav>
                                        <p:tav tm="100000">
                                          <p:val>
                                            <p:strVal val="#ppt_w"/>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anim calcmode="lin" valueType="num">
                                      <p:cBhvr>
                                        <p:cTn id="16" dur="2000" fill="hold"/>
                                        <p:tgtEl>
                                          <p:spTgt spid="3"/>
                                        </p:tgtEl>
                                        <p:attrNameLst>
                                          <p:attrName>ppt_x</p:attrName>
                                        </p:attrNameLst>
                                      </p:cBhvr>
                                      <p:tavLst>
                                        <p:tav tm="0">
                                          <p:val>
                                            <p:strVal val="#ppt_x-.2"/>
                                          </p:val>
                                        </p:tav>
                                        <p:tav tm="100000">
                                          <p:val>
                                            <p:strVal val="#ppt_x"/>
                                          </p:val>
                                        </p:tav>
                                      </p:tavLst>
                                    </p:anim>
                                    <p:anim calcmode="lin" valueType="num">
                                      <p:cBhvr>
                                        <p:cTn id="17" dur="2000" fill="hold"/>
                                        <p:tgtEl>
                                          <p:spTgt spid="3"/>
                                        </p:tgtEl>
                                        <p:attrNameLst>
                                          <p:attrName>ppt_y</p:attrName>
                                        </p:attrNameLst>
                                      </p:cBhvr>
                                      <p:tavLst>
                                        <p:tav tm="0">
                                          <p:val>
                                            <p:strVal val="#ppt_y"/>
                                          </p:val>
                                        </p:tav>
                                        <p:tav tm="100000">
                                          <p:val>
                                            <p:strVal val="#ppt_y"/>
                                          </p:val>
                                        </p:tav>
                                      </p:tavLst>
                                    </p:anim>
                                    <p:animEffect transition="in" filter="fade">
                                      <p:cBhvr>
                                        <p:cTn id="18" dur="2000"/>
                                        <p:tgtEl>
                                          <p:spTgt spid="3"/>
                                        </p:tgtEl>
                                      </p:cBhvr>
                                    </p:animEffect>
                                  </p:childTnLst>
                                </p:cTn>
                              </p:par>
                              <p:par>
                                <p:cTn id="19" presetID="5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770" decel="100000"/>
                                        <p:tgtEl>
                                          <p:spTgt spid="6"/>
                                        </p:tgtEl>
                                      </p:cBhvr>
                                    </p:animEffect>
                                    <p:animScale>
                                      <p:cBhvr>
                                        <p:cTn id="22" dur="770" decel="100000"/>
                                        <p:tgtEl>
                                          <p:spTgt spid="6"/>
                                        </p:tgtEl>
                                      </p:cBhvr>
                                      <p:from x="10000" y="10000"/>
                                      <p:to x="200000" y="450000"/>
                                    </p:animScale>
                                    <p:animScale>
                                      <p:cBhvr>
                                        <p:cTn id="23" dur="1230" accel="100000" fill="hold">
                                          <p:stCondLst>
                                            <p:cond delay="770"/>
                                          </p:stCondLst>
                                        </p:cTn>
                                        <p:tgtEl>
                                          <p:spTgt spid="6"/>
                                        </p:tgtEl>
                                      </p:cBhvr>
                                      <p:from x="200000" y="450000"/>
                                      <p:to x="100000" y="100000"/>
                                    </p:animScale>
                                    <p:set>
                                      <p:cBhvr>
                                        <p:cTn id="24" dur="770" fill="hold"/>
                                        <p:tgtEl>
                                          <p:spTgt spid="6"/>
                                        </p:tgtEl>
                                        <p:attrNameLst>
                                          <p:attrName>ppt_x</p:attrName>
                                        </p:attrNameLst>
                                      </p:cBhvr>
                                      <p:to>
                                        <p:strVal val="(0.5)"/>
                                      </p:to>
                                    </p:set>
                                    <p:anim from="(0.5)" to="(#ppt_x)" calcmode="lin" valueType="num">
                                      <p:cBhvr>
                                        <p:cTn id="25" dur="1230" accel="100000" fill="hold">
                                          <p:stCondLst>
                                            <p:cond delay="770"/>
                                          </p:stCondLst>
                                        </p:cTn>
                                        <p:tgtEl>
                                          <p:spTgt spid="6"/>
                                        </p:tgtEl>
                                        <p:attrNameLst>
                                          <p:attrName>ppt_x</p:attrName>
                                        </p:attrNameLst>
                                      </p:cBhvr>
                                    </p:anim>
                                    <p:set>
                                      <p:cBhvr>
                                        <p:cTn id="26" dur="770" fill="hold"/>
                                        <p:tgtEl>
                                          <p:spTgt spid="6"/>
                                        </p:tgtEl>
                                        <p:attrNameLst>
                                          <p:attrName>ppt_y</p:attrName>
                                        </p:attrNameLst>
                                      </p:cBhvr>
                                      <p:to>
                                        <p:strVal val="(#ppt_y+0.4)"/>
                                      </p:to>
                                    </p:set>
                                    <p:anim from="(#ppt_y+0.4)" to="(#ppt_y)" calcmode="lin" valueType="num">
                                      <p:cBhvr>
                                        <p:cTn id="27" dur="1230" accel="100000" fill="hold">
                                          <p:stCondLst>
                                            <p:cond delay="770"/>
                                          </p:stCondLst>
                                        </p:cTn>
                                        <p:tgtEl>
                                          <p:spTgt spid="6"/>
                                        </p:tgtEl>
                                        <p:attrNameLst>
                                          <p:attrName>ppt_y</p:attrName>
                                        </p:attrNameLst>
                                      </p:cBhvr>
                                    </p:anim>
                                  </p:childTnLst>
                                </p:cTn>
                              </p:par>
                            </p:childTnLst>
                          </p:cTn>
                        </p:par>
                        <p:par>
                          <p:cTn id="28" fill="hold">
                            <p:stCondLst>
                              <p:cond delay="4000"/>
                            </p:stCondLst>
                            <p:childTnLst>
                              <p:par>
                                <p:cTn id="29" presetID="19" presetClass="entr" presetSubtype="1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2000" fill="hold"/>
                                        <p:tgtEl>
                                          <p:spTgt spid="4"/>
                                        </p:tgtEl>
                                        <p:attrNameLst>
                                          <p:attrName>ppt_w</p:attrName>
                                        </p:attrNameLst>
                                      </p:cBhvr>
                                      <p:tavLst>
                                        <p:tav tm="0" fmla="#ppt_w*sin(2.5*pi*$)">
                                          <p:val>
                                            <p:fltVal val="0"/>
                                          </p:val>
                                        </p:tav>
                                        <p:tav tm="100000">
                                          <p:val>
                                            <p:fltVal val="1"/>
                                          </p:val>
                                        </p:tav>
                                      </p:tavLst>
                                    </p:anim>
                                    <p:anim calcmode="lin" valueType="num">
                                      <p:cBhvr>
                                        <p:cTn id="32" dur="2000" fill="hold"/>
                                        <p:tgtEl>
                                          <p:spTgt spid="4"/>
                                        </p:tgtEl>
                                        <p:attrNameLst>
                                          <p:attrName>ppt_h</p:attrName>
                                        </p:attrNameLst>
                                      </p:cBhvr>
                                      <p:tavLst>
                                        <p:tav tm="0">
                                          <p:val>
                                            <p:strVal val="#ppt_h"/>
                                          </p:val>
                                        </p:tav>
                                        <p:tav tm="100000">
                                          <p:val>
                                            <p:strVal val="#ppt_h"/>
                                          </p:val>
                                        </p:tav>
                                      </p:tavLst>
                                    </p:anim>
                                  </p:childTnLst>
                                </p:cTn>
                              </p:par>
                              <p:par>
                                <p:cTn id="33" presetID="3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800" decel="100000"/>
                                        <p:tgtEl>
                                          <p:spTgt spid="5"/>
                                        </p:tgtEl>
                                      </p:cBhvr>
                                    </p:animEffect>
                                    <p:anim calcmode="lin" valueType="num">
                                      <p:cBhvr>
                                        <p:cTn id="36" dur="800" decel="100000" fill="hold"/>
                                        <p:tgtEl>
                                          <p:spTgt spid="5"/>
                                        </p:tgtEl>
                                        <p:attrNameLst>
                                          <p:attrName>style.rotation</p:attrName>
                                        </p:attrNameLst>
                                      </p:cBhvr>
                                      <p:tavLst>
                                        <p:tav tm="0">
                                          <p:val>
                                            <p:fltVal val="-90"/>
                                          </p:val>
                                        </p:tav>
                                        <p:tav tm="100000">
                                          <p:val>
                                            <p:fltVal val="0"/>
                                          </p:val>
                                        </p:tav>
                                      </p:tavLst>
                                    </p:anim>
                                    <p:anim calcmode="lin" valueType="num">
                                      <p:cBhvr>
                                        <p:cTn id="37" dur="800" decel="100000" fill="hold"/>
                                        <p:tgtEl>
                                          <p:spTgt spid="5"/>
                                        </p:tgtEl>
                                        <p:attrNameLst>
                                          <p:attrName>ppt_x</p:attrName>
                                        </p:attrNameLst>
                                      </p:cBhvr>
                                      <p:tavLst>
                                        <p:tav tm="0">
                                          <p:val>
                                            <p:strVal val="#ppt_x+0.4"/>
                                          </p:val>
                                        </p:tav>
                                        <p:tav tm="100000">
                                          <p:val>
                                            <p:strVal val="#ppt_x-0.05"/>
                                          </p:val>
                                        </p:tav>
                                      </p:tavLst>
                                    </p:anim>
                                    <p:anim calcmode="lin" valueType="num">
                                      <p:cBhvr>
                                        <p:cTn id="38" dur="800" decel="100000" fill="hold"/>
                                        <p:tgtEl>
                                          <p:spTgt spid="5"/>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par>
                          <p:cTn id="41" fill="hold">
                            <p:stCondLst>
                              <p:cond delay="6000"/>
                            </p:stCondLst>
                            <p:childTnLst>
                              <p:par>
                                <p:cTn id="42" presetID="10" presetClass="entr" presetSubtype="0" fill="hold" grpId="0" nodeType="afterEffect">
                                  <p:stCondLst>
                                    <p:cond delay="0"/>
                                  </p:stCondLst>
                                  <p:childTnLst>
                                    <p:set>
                                      <p:cBhvr>
                                        <p:cTn id="43" dur="1" fill="hold">
                                          <p:stCondLst>
                                            <p:cond delay="0"/>
                                          </p:stCondLst>
                                        </p:cTn>
                                        <p:tgtEl>
                                          <p:spTgt spid="7">
                                            <p:txEl>
                                              <p:pRg st="0" end="0"/>
                                            </p:txEl>
                                          </p:spTgt>
                                        </p:tgtEl>
                                        <p:attrNameLst>
                                          <p:attrName>style.visibility</p:attrName>
                                        </p:attrNameLst>
                                      </p:cBhvr>
                                      <p:to>
                                        <p:strVal val="visible"/>
                                      </p:to>
                                    </p:set>
                                    <p:animEffect transition="in" filter="fade">
                                      <p:cBhvr>
                                        <p:cTn id="44"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P spid="5" grpId="0"/>
      <p:bldP spid="6" grpId="0"/>
      <p:bldP spid="7"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7220245" cy="1754326"/>
          </a:xfrm>
          <a:prstGeom prst="rect">
            <a:avLst/>
          </a:prstGeom>
          <a:noFill/>
        </p:spPr>
        <p:txBody>
          <a:bodyPr wrap="none" lIns="91440" tIns="45720" rIns="91440" bIns="45720">
            <a:spAutoFit/>
          </a:bodyPr>
          <a:lstStyle/>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Similarities Between </a:t>
            </a:r>
          </a:p>
          <a:p>
            <a:pPr algn="ctr"/>
            <a:r>
              <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Bloomsburg and Towson</a:t>
            </a:r>
            <a:endParaRPr lang="en-US"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TextBox 2"/>
          <p:cNvSpPr txBox="1"/>
          <p:nvPr/>
        </p:nvSpPr>
        <p:spPr>
          <a:xfrm>
            <a:off x="685800" y="2057400"/>
            <a:ext cx="7543800" cy="3539430"/>
          </a:xfrm>
          <a:prstGeom prst="rect">
            <a:avLst/>
          </a:prstGeom>
          <a:noFill/>
        </p:spPr>
        <p:txBody>
          <a:bodyPr wrap="square" rtlCol="0">
            <a:spAutoFit/>
          </a:bodyPr>
          <a:lstStyle/>
          <a:p>
            <a:r>
              <a:rPr lang="en-US" sz="2800" dirty="0" smtClean="0">
                <a:latin typeface="Ravie" pitchFamily="82" charset="0"/>
              </a:rPr>
              <a:t>The similarities I discovered between Bloomsburg University and Towson University were that most of them slept and spent time with friends.  Also, not many students spent time at meetings for clubs or sports.</a:t>
            </a:r>
            <a:endParaRPr lang="en-US" sz="2800" dirty="0">
              <a:latin typeface="Ravie" pitchFamily="82" charset="0"/>
            </a:endParaRPr>
          </a:p>
        </p:txBody>
      </p:sp>
      <p:sp>
        <p:nvSpPr>
          <p:cNvPr id="4" name="Rectangle 3"/>
          <p:cNvSpPr/>
          <p:nvPr/>
        </p:nvSpPr>
        <p:spPr>
          <a:xfrm>
            <a:off x="0" y="6488668"/>
            <a:ext cx="1119217" cy="369332"/>
          </a:xfrm>
          <a:prstGeom prst="rect">
            <a:avLst/>
          </a:prstGeom>
        </p:spPr>
        <p:txBody>
          <a:bodyPr wrap="none">
            <a:spAutoFit/>
          </a:bodyPr>
          <a:lstStyle/>
          <a:p>
            <a:r>
              <a:rPr lang="en-US" dirty="0" smtClean="0"/>
              <a:t>Interpret</a:t>
            </a:r>
            <a:endParaRPr lang="en-US" dirty="0"/>
          </a:p>
        </p:txBody>
      </p:sp>
    </p:spTree>
  </p:cSld>
  <p:clrMapOvr>
    <a:masterClrMapping/>
  </p:clrMapOvr>
  <p:transition spd="slow" advClick="0" advTm="15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1"/>
                                          </p:val>
                                        </p:tav>
                                        <p:tav tm="100000">
                                          <p:val>
                                            <p:strVal val="#ppt_x"/>
                                          </p:val>
                                        </p:tav>
                                      </p:tavLst>
                                    </p:anim>
                                    <p:anim calcmode="lin" valueType="num">
                                      <p:cBhvr>
                                        <p:cTn id="9" dur="500" fill="hold"/>
                                        <p:tgtEl>
                                          <p:spTgt spid="2"/>
                                        </p:tgtEl>
                                        <p:attrNameLst>
                                          <p:attrName>ppt_y</p:attrName>
                                        </p:attrNameLst>
                                      </p:cBhvr>
                                      <p:tavLst>
                                        <p:tav tm="0">
                                          <p:val>
                                            <p:strVal val="#ppt_y"/>
                                          </p:val>
                                        </p:tav>
                                        <p:tav tm="100000">
                                          <p:val>
                                            <p:strVal val="#ppt_y"/>
                                          </p:val>
                                        </p:tav>
                                      </p:tavLst>
                                    </p:anim>
                                  </p:childTnLst>
                                </p:cTn>
                              </p:par>
                            </p:childTnLst>
                          </p:cTn>
                        </p:par>
                        <p:par>
                          <p:cTn id="10" fill="hold">
                            <p:stCondLst>
                              <p:cond delay="2350"/>
                            </p:stCondLst>
                            <p:childTnLst>
                              <p:par>
                                <p:cTn id="11" presetID="3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3000"/>
                                        <p:tgtEl>
                                          <p:spTgt spid="3"/>
                                        </p:tgtEl>
                                      </p:cBhvr>
                                    </p:animEffect>
                                    <p:anim calcmode="lin" valueType="num">
                                      <p:cBhvr>
                                        <p:cTn id="14" dur="3000" fill="hold"/>
                                        <p:tgtEl>
                                          <p:spTgt spid="3"/>
                                        </p:tgtEl>
                                        <p:attrNameLst>
                                          <p:attrName>ppt_x</p:attrName>
                                        </p:attrNameLst>
                                      </p:cBhvr>
                                      <p:tavLst>
                                        <p:tav tm="0">
                                          <p:val>
                                            <p:strVal val="#ppt_x"/>
                                          </p:val>
                                        </p:tav>
                                        <p:tav tm="100000">
                                          <p:val>
                                            <p:strVal val="#ppt_x"/>
                                          </p:val>
                                        </p:tav>
                                      </p:tavLst>
                                    </p:anim>
                                    <p:anim calcmode="lin" valueType="num">
                                      <p:cBhvr>
                                        <p:cTn id="15" dur="2700" decel="100000" fill="hold"/>
                                        <p:tgtEl>
                                          <p:spTgt spid="3"/>
                                        </p:tgtEl>
                                        <p:attrNameLst>
                                          <p:attrName>ppt_y</p:attrName>
                                        </p:attrNameLst>
                                      </p:cBhvr>
                                      <p:tavLst>
                                        <p:tav tm="0">
                                          <p:val>
                                            <p:strVal val="#ppt_y+1"/>
                                          </p:val>
                                        </p:tav>
                                        <p:tav tm="100000">
                                          <p:val>
                                            <p:strVal val="#ppt_y-.03"/>
                                          </p:val>
                                        </p:tav>
                                      </p:tavLst>
                                    </p:anim>
                                    <p:anim calcmode="lin" valueType="num">
                                      <p:cBhvr>
                                        <p:cTn id="16" dur="300" accel="100000" fill="hold">
                                          <p:stCondLst>
                                            <p:cond delay="2700"/>
                                          </p:stCondLst>
                                        </p:cTn>
                                        <p:tgtEl>
                                          <p:spTgt spid="3"/>
                                        </p:tgtEl>
                                        <p:attrNameLst>
                                          <p:attrName>ppt_y</p:attrName>
                                        </p:attrNameLst>
                                      </p:cBhvr>
                                      <p:tavLst>
                                        <p:tav tm="0">
                                          <p:val>
                                            <p:strVal val="#ppt_y-.03"/>
                                          </p:val>
                                        </p:tav>
                                        <p:tav tm="100000">
                                          <p:val>
                                            <p:strVal val="#ppt_y"/>
                                          </p:val>
                                        </p:tav>
                                      </p:tavLst>
                                    </p:anim>
                                  </p:childTnLst>
                                </p:cTn>
                              </p:par>
                            </p:childTnLst>
                          </p:cTn>
                        </p:par>
                        <p:par>
                          <p:cTn id="17" fill="hold">
                            <p:stCondLst>
                              <p:cond delay="5350"/>
                            </p:stCondLst>
                            <p:childTnLst>
                              <p:par>
                                <p:cTn id="18" presetID="10" presetClass="entr" presetSubtype="0" fill="hold" grpId="0" nodeType="after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3386889" cy="923330"/>
          </a:xfrm>
          <a:prstGeom prst="rect">
            <a:avLst/>
          </a:prstGeom>
          <a:noFill/>
        </p:spPr>
        <p:txBody>
          <a:bodyPr wrap="non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Interviews:</a:t>
            </a:r>
            <a:endPar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TextBox 2"/>
          <p:cNvSpPr txBox="1"/>
          <p:nvPr/>
        </p:nvSpPr>
        <p:spPr>
          <a:xfrm>
            <a:off x="381000" y="1828800"/>
            <a:ext cx="7543800" cy="646331"/>
          </a:xfrm>
          <a:prstGeom prst="rect">
            <a:avLst/>
          </a:prstGeom>
          <a:noFill/>
        </p:spPr>
        <p:txBody>
          <a:bodyPr wrap="square" rtlCol="0">
            <a:spAutoFit/>
          </a:bodyPr>
          <a:lstStyle/>
          <a:p>
            <a:r>
              <a:rPr lang="en-US" b="1" dirty="0" smtClean="0">
                <a:solidFill>
                  <a:schemeClr val="tx1">
                    <a:lumMod val="95000"/>
                    <a:lumOff val="5000"/>
                  </a:schemeClr>
                </a:solidFill>
                <a:latin typeface="Batang" pitchFamily="18" charset="-127"/>
                <a:ea typeface="Batang" pitchFamily="18" charset="-127"/>
              </a:rPr>
              <a:t>I interviewed students from Bloomsburg University, Marywood University, and  New Jersey Institute of Technology</a:t>
            </a:r>
            <a:endParaRPr lang="en-US" dirty="0"/>
          </a:p>
        </p:txBody>
      </p:sp>
      <p:pic>
        <p:nvPicPr>
          <p:cNvPr id="4098" name="Picture 2" descr="003"/>
          <p:cNvPicPr preferRelativeResize="0">
            <a:picLocks noChangeArrowheads="1" noChangeShapeType="1"/>
          </p:cNvPicPr>
          <p:nvPr/>
        </p:nvPicPr>
        <p:blipFill>
          <a:blip r:embed="rId2" cstate="print"/>
          <a:srcRect l="2122" r="14041"/>
          <a:stretch>
            <a:fillRect/>
          </a:stretch>
        </p:blipFill>
        <p:spPr bwMode="auto">
          <a:xfrm rot="-1064754">
            <a:off x="5234238" y="3020794"/>
            <a:ext cx="1649796" cy="2102972"/>
          </a:xfrm>
          <a:prstGeom prst="rect">
            <a:avLst/>
          </a:prstGeom>
          <a:noFill/>
          <a:ln w="9525" algn="in">
            <a:noFill/>
            <a:miter lim="800000"/>
            <a:headEnd/>
            <a:tailEnd/>
          </a:ln>
          <a:effectLst/>
        </p:spPr>
      </p:pic>
      <p:pic>
        <p:nvPicPr>
          <p:cNvPr id="4099" name="Picture 3" descr="DSCN0357"/>
          <p:cNvPicPr preferRelativeResize="0">
            <a:picLocks noChangeArrowheads="1" noChangeShapeType="1"/>
          </p:cNvPicPr>
          <p:nvPr/>
        </p:nvPicPr>
        <p:blipFill>
          <a:blip r:embed="rId3" cstate="print"/>
          <a:srcRect t="12033"/>
          <a:stretch>
            <a:fillRect/>
          </a:stretch>
        </p:blipFill>
        <p:spPr bwMode="auto">
          <a:xfrm rot="1271362">
            <a:off x="1386040" y="4525320"/>
            <a:ext cx="2532798" cy="1396926"/>
          </a:xfrm>
          <a:prstGeom prst="rect">
            <a:avLst/>
          </a:prstGeom>
          <a:noFill/>
          <a:ln w="9525" algn="in">
            <a:noFill/>
            <a:miter lim="800000"/>
            <a:headEnd/>
            <a:tailEnd/>
          </a:ln>
          <a:effectLst/>
        </p:spPr>
      </p:pic>
      <p:sp>
        <p:nvSpPr>
          <p:cNvPr id="6" name="TextBox 5"/>
          <p:cNvSpPr txBox="1"/>
          <p:nvPr/>
        </p:nvSpPr>
        <p:spPr>
          <a:xfrm rot="20566416">
            <a:off x="5718416" y="5118819"/>
            <a:ext cx="1676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8" name="TextBox 7"/>
          <p:cNvSpPr txBox="1"/>
          <p:nvPr/>
        </p:nvSpPr>
        <p:spPr>
          <a:xfrm rot="1328562">
            <a:off x="1361984" y="5868315"/>
            <a:ext cx="1676400" cy="276999"/>
          </a:xfrm>
          <a:prstGeom prst="rect">
            <a:avLst/>
          </a:prstGeom>
          <a:noFill/>
        </p:spPr>
        <p:txBody>
          <a:bodyPr wrap="square" rtlCol="0">
            <a:spAutoFit/>
          </a:bodyPr>
          <a:lstStyle/>
          <a:p>
            <a:r>
              <a:rPr lang="en-US" sz="1200" b="1" dirty="0" smtClean="0"/>
              <a:t>Bloomsburg University</a:t>
            </a:r>
            <a:endParaRPr lang="en-US" sz="1200" b="1" dirty="0"/>
          </a:p>
        </p:txBody>
      </p:sp>
      <p:sp>
        <p:nvSpPr>
          <p:cNvPr id="9" name="Rectangle 8"/>
          <p:cNvSpPr/>
          <p:nvPr/>
        </p:nvSpPr>
        <p:spPr>
          <a:xfrm>
            <a:off x="0" y="6488668"/>
            <a:ext cx="1175322" cy="369332"/>
          </a:xfrm>
          <a:prstGeom prst="rect">
            <a:avLst/>
          </a:prstGeom>
        </p:spPr>
        <p:txBody>
          <a:bodyPr wrap="none">
            <a:spAutoFit/>
          </a:bodyPr>
          <a:lstStyle/>
          <a:p>
            <a:r>
              <a:rPr lang="en-US" dirty="0" smtClean="0"/>
              <a:t>Introduce</a:t>
            </a:r>
            <a:endParaRPr lang="en-US" dirty="0"/>
          </a:p>
        </p:txBody>
      </p:sp>
    </p:spTree>
  </p:cSld>
  <p:clrMapOvr>
    <a:masterClrMapping/>
  </p:clrMapOvr>
  <p:transition spd="slow" advClick="0" advTm="30000">
    <p:strips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3000"/>
                            </p:stCondLst>
                            <p:childTnLst>
                              <p:par>
                                <p:cTn id="13" presetID="30" presetClass="entr" presetSubtype="0" fill="hold" nodeType="afterEffect">
                                  <p:stCondLst>
                                    <p:cond delay="0"/>
                                  </p:stCondLst>
                                  <p:childTnLst>
                                    <p:set>
                                      <p:cBhvr>
                                        <p:cTn id="14" dur="1" fill="hold">
                                          <p:stCondLst>
                                            <p:cond delay="0"/>
                                          </p:stCondLst>
                                        </p:cTn>
                                        <p:tgtEl>
                                          <p:spTgt spid="4099"/>
                                        </p:tgtEl>
                                        <p:attrNameLst>
                                          <p:attrName>style.visibility</p:attrName>
                                        </p:attrNameLst>
                                      </p:cBhvr>
                                      <p:to>
                                        <p:strVal val="visible"/>
                                      </p:to>
                                    </p:set>
                                    <p:animEffect transition="in" filter="fade">
                                      <p:cBhvr>
                                        <p:cTn id="15" dur="800" decel="100000"/>
                                        <p:tgtEl>
                                          <p:spTgt spid="4099"/>
                                        </p:tgtEl>
                                      </p:cBhvr>
                                    </p:animEffect>
                                    <p:anim calcmode="lin" valueType="num">
                                      <p:cBhvr>
                                        <p:cTn id="16" dur="800" decel="100000" fill="hold"/>
                                        <p:tgtEl>
                                          <p:spTgt spid="4099"/>
                                        </p:tgtEl>
                                        <p:attrNameLst>
                                          <p:attrName>style.rotation</p:attrName>
                                        </p:attrNameLst>
                                      </p:cBhvr>
                                      <p:tavLst>
                                        <p:tav tm="0">
                                          <p:val>
                                            <p:fltVal val="-90"/>
                                          </p:val>
                                        </p:tav>
                                        <p:tav tm="100000">
                                          <p:val>
                                            <p:fltVal val="0"/>
                                          </p:val>
                                        </p:tav>
                                      </p:tavLst>
                                    </p:anim>
                                    <p:anim calcmode="lin" valueType="num">
                                      <p:cBhvr>
                                        <p:cTn id="17" dur="800" decel="100000" fill="hold"/>
                                        <p:tgtEl>
                                          <p:spTgt spid="4099"/>
                                        </p:tgtEl>
                                        <p:attrNameLst>
                                          <p:attrName>ppt_x</p:attrName>
                                        </p:attrNameLst>
                                      </p:cBhvr>
                                      <p:tavLst>
                                        <p:tav tm="0">
                                          <p:val>
                                            <p:strVal val="#ppt_x+0.4"/>
                                          </p:val>
                                        </p:tav>
                                        <p:tav tm="100000">
                                          <p:val>
                                            <p:strVal val="#ppt_x-0.05"/>
                                          </p:val>
                                        </p:tav>
                                      </p:tavLst>
                                    </p:anim>
                                    <p:anim calcmode="lin" valueType="num">
                                      <p:cBhvr>
                                        <p:cTn id="18" dur="800" decel="100000" fill="hold"/>
                                        <p:tgtEl>
                                          <p:spTgt spid="4099"/>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4099"/>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4099"/>
                                        </p:tgtEl>
                                        <p:attrNameLst>
                                          <p:attrName>ppt_y</p:attrName>
                                        </p:attrNameLst>
                                      </p:cBhvr>
                                      <p:tavLst>
                                        <p:tav tm="0">
                                          <p:val>
                                            <p:strVal val="#ppt_y+0.1"/>
                                          </p:val>
                                        </p:tav>
                                        <p:tav tm="100000">
                                          <p:val>
                                            <p:strVal val="#ppt_y"/>
                                          </p:val>
                                        </p:tav>
                                      </p:tavLst>
                                    </p:anim>
                                  </p:childTnLst>
                                </p:cTn>
                              </p:par>
                              <p:par>
                                <p:cTn id="21" presetID="3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800" decel="100000"/>
                                        <p:tgtEl>
                                          <p:spTgt spid="8"/>
                                        </p:tgtEl>
                                      </p:cBhvr>
                                    </p:animEffect>
                                    <p:anim calcmode="lin" valueType="num">
                                      <p:cBhvr>
                                        <p:cTn id="24" dur="800" decel="100000" fill="hold"/>
                                        <p:tgtEl>
                                          <p:spTgt spid="8"/>
                                        </p:tgtEl>
                                        <p:attrNameLst>
                                          <p:attrName>style.rotation</p:attrName>
                                        </p:attrNameLst>
                                      </p:cBhvr>
                                      <p:tavLst>
                                        <p:tav tm="0">
                                          <p:val>
                                            <p:fltVal val="-90"/>
                                          </p:val>
                                        </p:tav>
                                        <p:tav tm="100000">
                                          <p:val>
                                            <p:fltVal val="0"/>
                                          </p:val>
                                        </p:tav>
                                      </p:tavLst>
                                    </p:anim>
                                    <p:anim calcmode="lin" valueType="num">
                                      <p:cBhvr>
                                        <p:cTn id="25" dur="800" decel="100000" fill="hold"/>
                                        <p:tgtEl>
                                          <p:spTgt spid="8"/>
                                        </p:tgtEl>
                                        <p:attrNameLst>
                                          <p:attrName>ppt_x</p:attrName>
                                        </p:attrNameLst>
                                      </p:cBhvr>
                                      <p:tavLst>
                                        <p:tav tm="0">
                                          <p:val>
                                            <p:strVal val="#ppt_x+0.4"/>
                                          </p:val>
                                        </p:tav>
                                        <p:tav tm="100000">
                                          <p:val>
                                            <p:strVal val="#ppt_x-0.05"/>
                                          </p:val>
                                        </p:tav>
                                      </p:tavLst>
                                    </p:anim>
                                    <p:anim calcmode="lin" valueType="num">
                                      <p:cBhvr>
                                        <p:cTn id="26" dur="800" decel="100000" fill="hold"/>
                                        <p:tgtEl>
                                          <p:spTgt spid="8"/>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par>
                          <p:cTn id="29" fill="hold">
                            <p:stCondLst>
                              <p:cond delay="4000"/>
                            </p:stCondLst>
                            <p:childTnLst>
                              <p:par>
                                <p:cTn id="30" presetID="25" presetClass="entr" presetSubtype="0" fill="hold" nodeType="afterEffect">
                                  <p:stCondLst>
                                    <p:cond delay="0"/>
                                  </p:stCondLst>
                                  <p:childTnLst>
                                    <p:set>
                                      <p:cBhvr>
                                        <p:cTn id="31" dur="1" fill="hold">
                                          <p:stCondLst>
                                            <p:cond delay="0"/>
                                          </p:stCondLst>
                                        </p:cTn>
                                        <p:tgtEl>
                                          <p:spTgt spid="4098"/>
                                        </p:tgtEl>
                                        <p:attrNameLst>
                                          <p:attrName>style.visibility</p:attrName>
                                        </p:attrNameLst>
                                      </p:cBhvr>
                                      <p:to>
                                        <p:strVal val="visible"/>
                                      </p:to>
                                    </p:set>
                                    <p:anim calcmode="lin" valueType="num">
                                      <p:cBhvr>
                                        <p:cTn id="32" dur="500" decel="50000" fill="hold">
                                          <p:stCondLst>
                                            <p:cond delay="0"/>
                                          </p:stCondLst>
                                        </p:cTn>
                                        <p:tgtEl>
                                          <p:spTgt spid="4098"/>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4098"/>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4098"/>
                                        </p:tgtEl>
                                        <p:attrNameLst>
                                          <p:attrName>ppt_w</p:attrName>
                                        </p:attrNameLst>
                                      </p:cBhvr>
                                      <p:tavLst>
                                        <p:tav tm="0">
                                          <p:val>
                                            <p:strVal val="#ppt_w*.05"/>
                                          </p:val>
                                        </p:tav>
                                        <p:tav tm="100000">
                                          <p:val>
                                            <p:strVal val="#ppt_w"/>
                                          </p:val>
                                        </p:tav>
                                      </p:tavLst>
                                    </p:anim>
                                    <p:anim calcmode="lin" valueType="num">
                                      <p:cBhvr>
                                        <p:cTn id="35" dur="1000" fill="hold"/>
                                        <p:tgtEl>
                                          <p:spTgt spid="4098"/>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4098"/>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4098"/>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4098"/>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4098"/>
                                        </p:tgtEl>
                                      </p:cBhvr>
                                    </p:animEffect>
                                  </p:childTnLst>
                                </p:cTn>
                              </p:par>
                              <p:par>
                                <p:cTn id="40" presetID="25"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5" dur="1000" fill="hold"/>
                                        <p:tgtEl>
                                          <p:spTgt spid="6"/>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6"/>
                                        </p:tgtEl>
                                      </p:cBhvr>
                                    </p:animEffect>
                                  </p:childTnLst>
                                </p:cTn>
                              </p:par>
                            </p:childTnLst>
                          </p:cTn>
                        </p:par>
                        <p:par>
                          <p:cTn id="50" fill="hold">
                            <p:stCondLst>
                              <p:cond delay="5000"/>
                            </p:stCondLst>
                            <p:childTnLst>
                              <p:par>
                                <p:cTn id="51" presetID="29" presetClass="entr" presetSubtype="0" fill="hold" grpId="0" nodeType="after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p:cTn id="53" dur="1000" fill="hold"/>
                                        <p:tgtEl>
                                          <p:spTgt spid="3"/>
                                        </p:tgtEl>
                                        <p:attrNameLst>
                                          <p:attrName>ppt_x</p:attrName>
                                        </p:attrNameLst>
                                      </p:cBhvr>
                                      <p:tavLst>
                                        <p:tav tm="0">
                                          <p:val>
                                            <p:strVal val="#ppt_x-.2"/>
                                          </p:val>
                                        </p:tav>
                                        <p:tav tm="100000">
                                          <p:val>
                                            <p:strVal val="#ppt_x"/>
                                          </p:val>
                                        </p:tav>
                                      </p:tavLst>
                                    </p:anim>
                                    <p:anim calcmode="lin" valueType="num">
                                      <p:cBhvr>
                                        <p:cTn id="54"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3"/>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8" grpId="0"/>
      <p:bldP spid="9"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61549" y="381000"/>
            <a:ext cx="5979522" cy="1754326"/>
          </a:xfrm>
          <a:prstGeom prst="rect">
            <a:avLst/>
          </a:prstGeom>
          <a:noFill/>
        </p:spPr>
        <p:txBody>
          <a:bodyPr wrap="none" lIns="91440" tIns="45720" rIns="91440" bIns="45720">
            <a:spAutoFit/>
          </a:bodyPr>
          <a:lstStyle/>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Why did you want</a:t>
            </a:r>
          </a:p>
          <a:p>
            <a:pPr algn="ctr"/>
            <a:r>
              <a:rPr lang="en-US"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to go to College?</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graphicFrame>
        <p:nvGraphicFramePr>
          <p:cNvPr id="6" name="Table 5"/>
          <p:cNvGraphicFramePr>
            <a:graphicFrameLocks noGrp="1"/>
          </p:cNvGraphicFramePr>
          <p:nvPr/>
        </p:nvGraphicFramePr>
        <p:xfrm>
          <a:off x="152400" y="3733800"/>
          <a:ext cx="7772400" cy="2667000"/>
        </p:xfrm>
        <a:graphic>
          <a:graphicData uri="http://schemas.openxmlformats.org/drawingml/2006/table">
            <a:tbl>
              <a:tblPr firstRow="1" bandRow="1">
                <a:tableStyleId>{3C2FFA5D-87B4-456A-9821-1D502468CF0F}</a:tableStyleId>
              </a:tblPr>
              <a:tblGrid>
                <a:gridCol w="3886200"/>
                <a:gridCol w="3886200"/>
              </a:tblGrid>
              <a:tr h="370840">
                <a:tc>
                  <a:txBody>
                    <a:bodyPr/>
                    <a:lstStyle/>
                    <a:p>
                      <a:r>
                        <a:rPr lang="en-US" dirty="0" smtClean="0"/>
                        <a:t>University</a:t>
                      </a:r>
                    </a:p>
                  </a:txBody>
                  <a:tcPr/>
                </a:tc>
                <a:tc>
                  <a:txBody>
                    <a:bodyPr/>
                    <a:lstStyle/>
                    <a:p>
                      <a:r>
                        <a:rPr lang="en-US" dirty="0" smtClean="0"/>
                        <a:t>Answer</a:t>
                      </a:r>
                      <a:endParaRPr lang="en-US" dirty="0"/>
                    </a:p>
                  </a:txBody>
                  <a:tcPr/>
                </a:tc>
              </a:tr>
              <a:tr h="370840">
                <a:tc>
                  <a:txBody>
                    <a:bodyPr/>
                    <a:lstStyle/>
                    <a:p>
                      <a:r>
                        <a:rPr lang="en-US" sz="1400" dirty="0" smtClean="0">
                          <a:solidFill>
                            <a:schemeClr val="bg1"/>
                          </a:solidFill>
                          <a:latin typeface="+mn-lt"/>
                        </a:rPr>
                        <a:t>Bloomsburg University</a:t>
                      </a:r>
                    </a:p>
                  </a:txBody>
                  <a:tcPr/>
                </a:tc>
                <a:tc>
                  <a:txBody>
                    <a:bodyPr/>
                    <a:lstStyle/>
                    <a:p>
                      <a:r>
                        <a:rPr lang="en-US" sz="1400" b="0" dirty="0" smtClean="0">
                          <a:solidFill>
                            <a:schemeClr val="bg1"/>
                          </a:solidFill>
                          <a:latin typeface="+mn-lt"/>
                          <a:cs typeface="Arial" pitchFamily="34" charset="0"/>
                        </a:rPr>
                        <a:t>I couldn't see myself not going.</a:t>
                      </a:r>
                      <a:endParaRPr lang="en-US" sz="1400" b="0" dirty="0">
                        <a:solidFill>
                          <a:schemeClr val="bg1"/>
                        </a:solidFill>
                        <a:latin typeface="+mn-lt"/>
                      </a:endParaRPr>
                    </a:p>
                  </a:txBody>
                  <a:tcPr/>
                </a:tc>
              </a:tr>
              <a:tr h="370840">
                <a:tc>
                  <a:txBody>
                    <a:bodyPr/>
                    <a:lstStyle/>
                    <a:p>
                      <a:r>
                        <a:rPr lang="en-US" sz="1400" dirty="0" smtClean="0">
                          <a:solidFill>
                            <a:schemeClr val="bg1"/>
                          </a:solidFill>
                          <a:latin typeface="+mn-lt"/>
                        </a:rPr>
                        <a:t>Bloomsburg University</a:t>
                      </a:r>
                      <a:endParaRPr lang="en-US" sz="1400" dirty="0">
                        <a:solidFill>
                          <a:schemeClr val="bg1"/>
                        </a:solidFill>
                        <a:latin typeface="+mn-lt"/>
                      </a:endParaRPr>
                    </a:p>
                  </a:txBody>
                  <a:tcPr/>
                </a:tc>
                <a:tc>
                  <a:txBody>
                    <a:bodyPr/>
                    <a:lstStyle/>
                    <a:p>
                      <a:r>
                        <a:rPr lang="en-US" sz="1400" b="0" dirty="0" smtClean="0">
                          <a:solidFill>
                            <a:schemeClr val="bg1"/>
                          </a:solidFill>
                          <a:latin typeface="+mn-lt"/>
                          <a:cs typeface="Arial" pitchFamily="34" charset="0"/>
                        </a:rPr>
                        <a:t>To get a job because a high school degree doesn't get you many jobs.</a:t>
                      </a:r>
                      <a:endParaRPr lang="en-US" sz="1400" b="0" dirty="0">
                        <a:solidFill>
                          <a:schemeClr val="bg1"/>
                        </a:solidFill>
                        <a:latin typeface="+mn-lt"/>
                      </a:endParaRPr>
                    </a:p>
                  </a:txBody>
                  <a:tcPr/>
                </a:tc>
              </a:tr>
              <a:tr h="370840">
                <a:tc>
                  <a:txBody>
                    <a:bodyPr/>
                    <a:lstStyle/>
                    <a:p>
                      <a:r>
                        <a:rPr lang="en-US" sz="1400" dirty="0" smtClean="0">
                          <a:solidFill>
                            <a:schemeClr val="bg1"/>
                          </a:solidFill>
                          <a:latin typeface="+mn-lt"/>
                        </a:rPr>
                        <a:t>Marywood</a:t>
                      </a:r>
                      <a:r>
                        <a:rPr lang="en-US" sz="1400" baseline="0" dirty="0" smtClean="0">
                          <a:solidFill>
                            <a:schemeClr val="bg1"/>
                          </a:solidFill>
                          <a:latin typeface="+mn-lt"/>
                        </a:rPr>
                        <a:t> University</a:t>
                      </a:r>
                      <a:endParaRPr lang="en-US" sz="1400" dirty="0">
                        <a:solidFill>
                          <a:schemeClr val="bg1"/>
                        </a:solidFill>
                        <a:latin typeface="+mn-lt"/>
                      </a:endParaRPr>
                    </a:p>
                  </a:txBody>
                  <a:tcPr/>
                </a:tc>
                <a:tc>
                  <a:txBody>
                    <a:bodyPr/>
                    <a:lstStyle/>
                    <a:p>
                      <a:r>
                        <a:rPr kumimoji="0" lang="en-US" sz="1400" b="0" i="0" kern="1200" dirty="0" smtClean="0">
                          <a:solidFill>
                            <a:schemeClr val="bg1"/>
                          </a:solidFill>
                          <a:latin typeface="+mn-lt"/>
                          <a:ea typeface="+mn-ea"/>
                          <a:cs typeface="+mn-cs"/>
                        </a:rPr>
                        <a:t> i wanted to get away from home and i knew i wanted to major in speech pathology</a:t>
                      </a:r>
                      <a:r>
                        <a:rPr lang="en-US" sz="1400" dirty="0" smtClean="0">
                          <a:solidFill>
                            <a:schemeClr val="bg1"/>
                          </a:solidFill>
                          <a:latin typeface="+mn-lt"/>
                        </a:rPr>
                        <a:t> </a:t>
                      </a:r>
                      <a:endParaRPr lang="en-US" sz="1400" dirty="0">
                        <a:solidFill>
                          <a:schemeClr val="bg1"/>
                        </a:solidFill>
                        <a:latin typeface="+mn-lt"/>
                      </a:endParaRPr>
                    </a:p>
                  </a:txBody>
                  <a:tcPr/>
                </a:tc>
              </a:tr>
              <a:tr h="370840">
                <a:tc>
                  <a:txBody>
                    <a:bodyPr/>
                    <a:lstStyle/>
                    <a:p>
                      <a:r>
                        <a:rPr lang="en-US" sz="1400" dirty="0" smtClean="0">
                          <a:solidFill>
                            <a:schemeClr val="bg1"/>
                          </a:solidFill>
                          <a:latin typeface="+mn-lt"/>
                        </a:rPr>
                        <a:t>Marywood University</a:t>
                      </a:r>
                      <a:endParaRPr lang="en-US" sz="1400" dirty="0">
                        <a:solidFill>
                          <a:schemeClr val="bg1"/>
                        </a:solidFill>
                        <a:latin typeface="+mn-lt"/>
                      </a:endParaRPr>
                    </a:p>
                  </a:txBody>
                  <a:tcPr/>
                </a:tc>
                <a:tc>
                  <a:txBody>
                    <a:bodyPr/>
                    <a:lstStyle/>
                    <a:p>
                      <a:r>
                        <a:rPr kumimoji="0" lang="en-US" sz="1400" kern="1200" dirty="0" smtClean="0">
                          <a:solidFill>
                            <a:schemeClr val="bg1"/>
                          </a:solidFill>
                          <a:latin typeface="+mn-lt"/>
                        </a:rPr>
                        <a:t> </a:t>
                      </a:r>
                      <a:r>
                        <a:rPr kumimoji="0" lang="en-US" sz="1400" b="0" i="0" kern="1200" dirty="0" smtClean="0">
                          <a:solidFill>
                            <a:schemeClr val="bg1"/>
                          </a:solidFill>
                          <a:latin typeface="+mn-lt"/>
                          <a:ea typeface="+mn-ea"/>
                          <a:cs typeface="+mn-cs"/>
                        </a:rPr>
                        <a:t>To get a career I really wanted to pursuit as well as playing college lacrosse.</a:t>
                      </a:r>
                      <a:r>
                        <a:rPr lang="en-US" sz="1400" dirty="0" smtClean="0">
                          <a:solidFill>
                            <a:schemeClr val="bg1"/>
                          </a:solidFill>
                          <a:latin typeface="+mn-lt"/>
                        </a:rPr>
                        <a:t> </a:t>
                      </a:r>
                      <a:endParaRPr lang="en-US" sz="1400" dirty="0">
                        <a:solidFill>
                          <a:schemeClr val="bg1"/>
                        </a:solidFill>
                        <a:latin typeface="+mn-lt"/>
                      </a:endParaRPr>
                    </a:p>
                  </a:txBody>
                  <a:tcPr/>
                </a:tc>
              </a:tr>
              <a:tr h="370840">
                <a:tc>
                  <a:txBody>
                    <a:bodyPr/>
                    <a:lstStyle/>
                    <a:p>
                      <a:r>
                        <a:rPr lang="en-US" sz="1400" dirty="0" smtClean="0">
                          <a:solidFill>
                            <a:schemeClr val="bg1"/>
                          </a:solidFill>
                        </a:rPr>
                        <a:t>New</a:t>
                      </a:r>
                      <a:r>
                        <a:rPr lang="en-US" sz="1400" baseline="0" dirty="0" smtClean="0">
                          <a:solidFill>
                            <a:schemeClr val="bg1"/>
                          </a:solidFill>
                        </a:rPr>
                        <a:t> Jersey Institute of Technology</a:t>
                      </a:r>
                      <a:endParaRPr lang="en-US" sz="1400" dirty="0">
                        <a:solidFill>
                          <a:schemeClr val="bg1"/>
                        </a:solidFill>
                      </a:endParaRPr>
                    </a:p>
                  </a:txBody>
                  <a:tcPr/>
                </a:tc>
                <a:tc>
                  <a:txBody>
                    <a:bodyPr/>
                    <a:lstStyle/>
                    <a:p>
                      <a:endParaRPr lang="en-US" sz="1400" dirty="0">
                        <a:solidFill>
                          <a:schemeClr val="bg1"/>
                        </a:solidFill>
                      </a:endParaRPr>
                    </a:p>
                  </a:txBody>
                  <a:tcPr/>
                </a:tc>
              </a:tr>
            </a:tbl>
          </a:graphicData>
        </a:graphic>
      </p:graphicFrame>
    </p:spTree>
  </p:cSld>
  <p:clrMapOvr>
    <a:masterClrMapping/>
  </p:clrMapOvr>
  <p:transition spd="slow" advClick="0" advTm="60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additive="base">
                                        <p:cTn id="12"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5"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2">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3780</TotalTime>
  <Words>1442</Words>
  <Application>Microsoft Office PowerPoint</Application>
  <PresentationFormat>On-screen Show (4:3)</PresentationFormat>
  <Paragraphs>195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Opulent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Kathleen</dc:creator>
  <cp:lastModifiedBy>Kathleen</cp:lastModifiedBy>
  <cp:revision>92</cp:revision>
  <dcterms:created xsi:type="dcterms:W3CDTF">2011-09-30T17:47:20Z</dcterms:created>
  <dcterms:modified xsi:type="dcterms:W3CDTF">2011-10-06T21:08:41Z</dcterms:modified>
</cp:coreProperties>
</file>